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57" r:id="rId3"/>
    <p:sldId id="267" r:id="rId4"/>
    <p:sldId id="259" r:id="rId5"/>
    <p:sldId id="260" r:id="rId6"/>
    <p:sldId id="268" r:id="rId7"/>
    <p:sldId id="271" r:id="rId8"/>
    <p:sldId id="272" r:id="rId9"/>
    <p:sldId id="263" r:id="rId10"/>
  </p:sldIdLst>
  <p:sldSz cx="11430000" cy="8121650"/>
  <p:notesSz cx="11430000" cy="81216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0" d="100"/>
          <a:sy n="130" d="100"/>
        </p:scale>
        <p:origin x="4032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41B62350-EAA1-4833-9D41-0FFAF63910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953000" cy="406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978B601-7F27-4767-A153-DB3E43B6448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6473825" y="0"/>
            <a:ext cx="4953000" cy="406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3F66B3F-10C0-4794-8671-C38D80F2C1DA}" type="datetimeFigureOut">
              <a:rPr lang="ru-RU"/>
              <a:pPr>
                <a:defRPr/>
              </a:pPr>
              <a:t>22.06.2026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839B9420-F418-48EA-92BE-BA454E5F09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786188" y="1016000"/>
            <a:ext cx="3857625" cy="274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63B56F52-ED65-440F-A268-83CB08359A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43000" y="3908425"/>
            <a:ext cx="9144000" cy="319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4EEC6A-98DF-4F45-91D1-2C4500B2428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7715250"/>
            <a:ext cx="4953000" cy="406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C352BD-CE6A-443C-96AF-24F952685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6473825" y="7715250"/>
            <a:ext cx="4953000" cy="4064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7386EB4-04CA-44DF-8BBD-171E29A452D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AD491D67-7073-441B-8696-3EFFABC897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0E2AAE79-EAFF-41D0-B1A8-2BB3229265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AC909AC3-E6AE-4887-98E3-115D834296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687BB66-EA9E-462F-B8DE-C2372722FC59}" type="slidenum">
              <a:rPr lang="ru-RU" altLang="ru-RU"/>
              <a:pPr eaLnBrk="1" hangingPunct="1"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7250" y="1998027"/>
            <a:ext cx="9715500" cy="1353502"/>
          </a:xfrm>
          <a:prstGeom prst="rect">
            <a:avLst/>
          </a:prstGeom>
        </p:spPr>
        <p:txBody>
          <a:bodyPr/>
          <a:lstStyle>
            <a:lvl1pPr>
              <a:defRPr sz="3350" b="1" i="0">
                <a:solidFill>
                  <a:srgbClr val="43372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14500" y="3609340"/>
            <a:ext cx="8001000" cy="1611312"/>
          </a:xfrm>
          <a:prstGeom prst="rect">
            <a:avLst/>
          </a:prstGeom>
        </p:spPr>
        <p:txBody>
          <a:bodyPr/>
          <a:lstStyle>
            <a:lvl1pPr>
              <a:defRPr sz="1350" b="0" i="0">
                <a:solidFill>
                  <a:srgbClr val="43372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14B9B677-6F1C-44A4-B2DC-64C6AAFBD0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BAF339DB-27F7-4E31-9E79-18EF79D40D3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F214F-1344-4877-AA51-F475180F5862}" type="datetimeFigureOut">
              <a:rPr lang="en-US" altLang="ru-RU"/>
              <a:pPr>
                <a:defRPr/>
              </a:pPr>
              <a:t>6/22/2026</a:t>
            </a:fld>
            <a:endParaRPr lang="en-US" altLang="ru-RU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B97AD5A8-7696-4867-A807-5581B875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990210-B1D6-4378-BB45-A5A0B61C67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9991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350" b="1" i="0">
                <a:solidFill>
                  <a:srgbClr val="43372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1350" b="0" i="0">
                <a:solidFill>
                  <a:srgbClr val="43372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6BDB1F67-4694-4C47-8A24-370FC0BA42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7AC666B3-3BFF-438C-8CF9-46A7EAF95E6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6EFED-912E-4182-9651-569D09584807}" type="datetimeFigureOut">
              <a:rPr lang="en-US" altLang="ru-RU"/>
              <a:pPr>
                <a:defRPr/>
              </a:pPr>
              <a:t>6/22/2026</a:t>
            </a:fld>
            <a:endParaRPr lang="en-US" altLang="ru-RU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DB0E81AA-454D-4661-8ED9-930D5A89D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69A440-6610-4412-9027-E6AEB50D821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5547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350" b="1" i="0">
                <a:solidFill>
                  <a:srgbClr val="43372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1500" y="1482407"/>
            <a:ext cx="4972050" cy="425386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86450" y="1482407"/>
            <a:ext cx="4972050" cy="425386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6FC84864-9D64-4ADB-9119-CA22348178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0043AA06-4481-44E0-9CC7-D81662E72FC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7A383-3B70-4C39-B017-D964373BEF9F}" type="datetimeFigureOut">
              <a:rPr lang="en-US" altLang="ru-RU"/>
              <a:pPr>
                <a:defRPr/>
              </a:pPr>
              <a:t>6/22/2026</a:t>
            </a:fld>
            <a:endParaRPr lang="en-US" altLang="ru-RU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0B27EDCD-77B7-4168-955D-071D7F9A0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15A4EE-02DE-425A-BF7C-C1D56AFDB89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231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350" b="1" i="0">
                <a:solidFill>
                  <a:srgbClr val="43372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DD5145EA-2BC8-478A-93B9-6709ABA60B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A9E220A3-8DF0-4B1D-9C7C-20E39560335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C0889-011D-4253-B53A-1C5BD8AFB9BC}" type="datetimeFigureOut">
              <a:rPr lang="en-US" altLang="ru-RU"/>
              <a:pPr>
                <a:defRPr/>
              </a:pPr>
              <a:t>6/22/2026</a:t>
            </a:fld>
            <a:endParaRPr lang="en-US" altLang="ru-RU"/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54C681B4-DA49-4894-95D5-C9BEC363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1789C0-2707-49FA-AFD0-A766DFE5CE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6219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>
            <a:extLst>
              <a:ext uri="{FF2B5EF4-FFF2-40B4-BE49-F238E27FC236}">
                <a16:creationId xmlns:a16="http://schemas.microsoft.com/office/drawing/2014/main" id="{9D846472-F801-4863-B88F-EBC4442C8C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F5AB1A51-EE91-48CE-864D-1C509F953B8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CFBE5-F558-49F4-A6B5-3537A0787106}" type="datetimeFigureOut">
              <a:rPr lang="en-US" altLang="ru-RU"/>
              <a:pPr>
                <a:defRPr/>
              </a:pPr>
              <a:t>6/22/2026</a:t>
            </a:fld>
            <a:endParaRPr lang="en-US" altLang="ru-RU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9D45C709-1224-4809-800E-0C380DB4E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F1099E-E0EB-429B-8D86-CB9636EB00E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933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g object 16">
            <a:extLst>
              <a:ext uri="{FF2B5EF4-FFF2-40B4-BE49-F238E27FC236}">
                <a16:creationId xmlns:a16="http://schemas.microsoft.com/office/drawing/2014/main" id="{A8112481-C511-4049-B2C9-BFB2876F7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430000" cy="6438900"/>
          </a:xfrm>
          <a:custGeom>
            <a:avLst/>
            <a:gdLst>
              <a:gd name="T0" fmla="*/ 0 w 11430000"/>
              <a:gd name="T1" fmla="*/ 0 h 6438900"/>
              <a:gd name="T2" fmla="*/ 11430000 w 11430000"/>
              <a:gd name="T3" fmla="*/ 6438900 h 6438900"/>
            </a:gdLst>
            <a:ahLst/>
            <a:cxnLst/>
            <a:rect l="T0" t="T1" r="T2" b="T3"/>
            <a:pathLst>
              <a:path w="11430000" h="6438900">
                <a:moveTo>
                  <a:pt x="11430000" y="0"/>
                </a:moveTo>
                <a:lnTo>
                  <a:pt x="0" y="0"/>
                </a:lnTo>
                <a:lnTo>
                  <a:pt x="0" y="6438900"/>
                </a:lnTo>
                <a:lnTo>
                  <a:pt x="11430000" y="64389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FFCFA"/>
          </a:solidFill>
          <a:ln>
            <a:noFill/>
          </a:ln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" name="Holder 2">
            <a:extLst>
              <a:ext uri="{FF2B5EF4-FFF2-40B4-BE49-F238E27FC236}">
                <a16:creationId xmlns:a16="http://schemas.microsoft.com/office/drawing/2014/main" id="{1B981E43-02E7-441F-8C48-0A7555D6F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0650" y="2587625"/>
            <a:ext cx="927100" cy="539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rgbClr val="43372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025ACCDE-7A5E-4D6F-A47C-8F7F43F8B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375" y="2911475"/>
            <a:ext cx="5899150" cy="19446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0" i="0">
                <a:solidFill>
                  <a:srgbClr val="43372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1029" name="Holder 4">
            <a:extLst>
              <a:ext uri="{FF2B5EF4-FFF2-40B4-BE49-F238E27FC236}">
                <a16:creationId xmlns:a16="http://schemas.microsoft.com/office/drawing/2014/main" id="{C4217314-0C35-4DAF-8995-58F4EB93E4CC}"/>
              </a:ext>
            </a:extLst>
          </p:cNvPr>
          <p:cNvSpPr>
            <a:spLocks noGrp="1"/>
          </p:cNvSpPr>
          <p:nvPr>
            <p:ph type="ftr" sz="quarter" idx="5"/>
          </p:nvPr>
        </p:nvSpPr>
        <p:spPr bwMode="auto">
          <a:xfrm>
            <a:off x="3886200" y="5994400"/>
            <a:ext cx="3657600" cy="3222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Holder 5">
            <a:extLst>
              <a:ext uri="{FF2B5EF4-FFF2-40B4-BE49-F238E27FC236}">
                <a16:creationId xmlns:a16="http://schemas.microsoft.com/office/drawing/2014/main" id="{5339F869-B1BA-4984-B178-C5CFB1DDE952}"/>
              </a:ext>
            </a:extLst>
          </p:cNvPr>
          <p:cNvSpPr>
            <a:spLocks noGrp="1"/>
          </p:cNvSpPr>
          <p:nvPr>
            <p:ph type="dt" sz="half" idx="6"/>
          </p:nvPr>
        </p:nvSpPr>
        <p:spPr bwMode="auto">
          <a:xfrm>
            <a:off x="571500" y="5994400"/>
            <a:ext cx="2628900" cy="3222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998340C-A7A6-4EC6-9E3D-4C063A51E58E}" type="datetimeFigureOut">
              <a:rPr lang="en-US" altLang="ru-RU"/>
              <a:pPr>
                <a:defRPr/>
              </a:pPr>
              <a:t>6/22/2026</a:t>
            </a:fld>
            <a:endParaRPr lang="en-US" altLang="ru-RU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A4665A1B-B024-4A99-A565-A8A81B30286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229600" y="5994400"/>
            <a:ext cx="2628900" cy="2746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>
                <a:solidFill>
                  <a:srgbClr val="898989"/>
                </a:solidFill>
              </a:defRPr>
            </a:lvl1pPr>
          </a:lstStyle>
          <a:p>
            <a:fld id="{254EE977-A751-43D3-AC95-E4CC78A396D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1" r:id="rId3"/>
    <p:sldLayoutId id="2147483650" r:id="rId4"/>
    <p:sldLayoutId id="2147483649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dzen.ru/g_hope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3">
            <a:extLst>
              <a:ext uri="{FF2B5EF4-FFF2-40B4-BE49-F238E27FC236}">
                <a16:creationId xmlns:a16="http://schemas.microsoft.com/office/drawing/2014/main" id="{42FCF98A-1C10-4472-A835-DA9A0BDDB1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533400" y="1851025"/>
            <a:ext cx="6324600" cy="5295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134000"/>
              </a:lnSpc>
              <a:spcBef>
                <a:spcPts val="1500"/>
              </a:spcBef>
              <a:buFontTx/>
              <a:buNone/>
            </a:pPr>
            <a:r>
              <a:rPr lang="ru-RU" altLang="ru-RU" sz="2200" b="1" dirty="0">
                <a:latin typeface="Trebuchet MS" panose="020B0603020202020204" pitchFamily="34" charset="0"/>
              </a:rPr>
              <a:t>Наш фонд был зарегистрирован в 2010 году.</a:t>
            </a:r>
          </a:p>
          <a:p>
            <a:pPr marL="0" indent="0" eaLnBrk="1" hangingPunct="1">
              <a:lnSpc>
                <a:spcPct val="134000"/>
              </a:lnSpc>
              <a:spcBef>
                <a:spcPts val="1500"/>
              </a:spcBef>
              <a:buFontTx/>
              <a:buNone/>
            </a:pPr>
            <a:r>
              <a:rPr lang="ru-RU" altLang="ru-RU" sz="2200" b="1" dirty="0">
                <a:latin typeface="Trebuchet MS" panose="020B0603020202020204" pitchFamily="34" charset="0"/>
              </a:rPr>
              <a:t>Наши основные программы:</a:t>
            </a:r>
          </a:p>
          <a:p>
            <a:pPr marL="0" indent="0" eaLnBrk="1" hangingPunct="1">
              <a:lnSpc>
                <a:spcPct val="134000"/>
              </a:lnSpc>
              <a:spcBef>
                <a:spcPts val="1500"/>
              </a:spcBef>
              <a:buFontTx/>
              <a:buNone/>
            </a:pPr>
            <a:r>
              <a:rPr lang="ru-RU" altLang="ru-RU" sz="2200" b="1" dirty="0">
                <a:latin typeface="Trebuchet MS" panose="020B0603020202020204" pitchFamily="34" charset="0"/>
              </a:rPr>
              <a:t>«Помощь приютам»</a:t>
            </a:r>
          </a:p>
          <a:p>
            <a:pPr marL="0" indent="0" eaLnBrk="1" hangingPunct="1">
              <a:lnSpc>
                <a:spcPct val="134000"/>
              </a:lnSpc>
              <a:spcBef>
                <a:spcPts val="1500"/>
              </a:spcBef>
              <a:buFontTx/>
              <a:buNone/>
            </a:pPr>
            <a:r>
              <a:rPr lang="ru-RU" altLang="ru-RU" sz="2200" b="1" dirty="0">
                <a:latin typeface="Trebuchet MS" panose="020B0603020202020204" pitchFamily="34" charset="0"/>
              </a:rPr>
              <a:t>«Стерилизация»</a:t>
            </a:r>
          </a:p>
          <a:p>
            <a:pPr marL="0" indent="0" eaLnBrk="1" hangingPunct="1">
              <a:lnSpc>
                <a:spcPct val="134000"/>
              </a:lnSpc>
              <a:spcBef>
                <a:spcPts val="1500"/>
              </a:spcBef>
              <a:buFontTx/>
              <a:buNone/>
            </a:pPr>
            <a:r>
              <a:rPr lang="ru-RU" altLang="ru-RU" sz="2200" b="1" dirty="0">
                <a:latin typeface="Trebuchet MS" panose="020B0603020202020204" pitchFamily="34" charset="0"/>
              </a:rPr>
              <a:t>«Лечение»</a:t>
            </a:r>
          </a:p>
          <a:p>
            <a:pPr marL="0" indent="0" eaLnBrk="1" hangingPunct="1">
              <a:lnSpc>
                <a:spcPct val="134000"/>
              </a:lnSpc>
              <a:spcBef>
                <a:spcPts val="1500"/>
              </a:spcBef>
              <a:buFontTx/>
              <a:buNone/>
            </a:pPr>
            <a:r>
              <a:rPr lang="ru-RU" altLang="ru-RU" sz="2200" b="1" dirty="0">
                <a:latin typeface="Trebuchet MS" panose="020B0603020202020204" pitchFamily="34" charset="0"/>
              </a:rPr>
              <a:t>«Ищу хозяина»</a:t>
            </a:r>
          </a:p>
          <a:p>
            <a:pPr marL="0" indent="0" eaLnBrk="1" hangingPunct="1">
              <a:lnSpc>
                <a:spcPct val="134000"/>
              </a:lnSpc>
              <a:spcBef>
                <a:spcPts val="1500"/>
              </a:spcBef>
              <a:buFontTx/>
              <a:buNone/>
            </a:pPr>
            <a:r>
              <a:rPr lang="ru-RU" altLang="ru-RU" sz="2200" b="1" dirty="0">
                <a:latin typeface="Trebuchet MS" panose="020B0603020202020204" pitchFamily="34" charset="0"/>
              </a:rPr>
              <a:t>«Уроки доброты»</a:t>
            </a:r>
          </a:p>
          <a:p>
            <a:pPr marL="0" indent="0" eaLnBrk="1" hangingPunct="1">
              <a:lnSpc>
                <a:spcPct val="134000"/>
              </a:lnSpc>
              <a:spcBef>
                <a:spcPts val="1500"/>
              </a:spcBef>
              <a:buFontTx/>
              <a:buNone/>
            </a:pPr>
            <a:r>
              <a:rPr lang="ru-RU" altLang="ru-RU" sz="2200" b="1" dirty="0">
                <a:latin typeface="Trebuchet MS" panose="020B0603020202020204" pitchFamily="34" charset="0"/>
              </a:rPr>
              <a:t>«Социальная реклама»</a:t>
            </a:r>
          </a:p>
          <a:p>
            <a:pPr marL="0" indent="0">
              <a:lnSpc>
                <a:spcPct val="90000"/>
              </a:lnSpc>
            </a:pPr>
            <a:endParaRPr lang="ru-RU" altLang="ru-RU" sz="2200" b="1" dirty="0">
              <a:latin typeface="Trebuchet MS" panose="020B0603020202020204" pitchFamily="34" charset="0"/>
            </a:endParaRPr>
          </a:p>
        </p:txBody>
      </p:sp>
      <p:sp>
        <p:nvSpPr>
          <p:cNvPr id="8194" name="Text Box 4">
            <a:extLst>
              <a:ext uri="{FF2B5EF4-FFF2-40B4-BE49-F238E27FC236}">
                <a16:creationId xmlns:a16="http://schemas.microsoft.com/office/drawing/2014/main" id="{74D54F74-0BB7-468C-BCB7-D28028B6C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27025"/>
            <a:ext cx="102870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000" b="1" dirty="0">
                <a:solidFill>
                  <a:srgbClr val="009900"/>
                </a:solidFill>
              </a:rPr>
              <a:t>Годовой отчёт о деятельности </a:t>
            </a:r>
          </a:p>
          <a:p>
            <a:pPr algn="ctr"/>
            <a:r>
              <a:rPr lang="ru-RU" altLang="ru-RU" sz="3000" b="1" dirty="0">
                <a:solidFill>
                  <a:srgbClr val="009900"/>
                </a:solidFill>
              </a:rPr>
              <a:t>Фонда «Дарящие надежду»</a:t>
            </a:r>
          </a:p>
          <a:p>
            <a:pPr algn="ctr"/>
            <a:r>
              <a:rPr lang="ru-RU" altLang="ru-RU" sz="3000" b="1" dirty="0">
                <a:solidFill>
                  <a:srgbClr val="009900"/>
                </a:solidFill>
              </a:rPr>
              <a:t>За 2025 год</a:t>
            </a:r>
          </a:p>
        </p:txBody>
      </p:sp>
      <p:pic>
        <p:nvPicPr>
          <p:cNvPr id="8195" name="Picture 6" descr="WhatsApp Image 2025-05-14 at 13">
            <a:extLst>
              <a:ext uri="{FF2B5EF4-FFF2-40B4-BE49-F238E27FC236}">
                <a16:creationId xmlns:a16="http://schemas.microsoft.com/office/drawing/2014/main" id="{E1D028B0-C1BD-4183-9950-01EB872D3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689225"/>
            <a:ext cx="5638800" cy="405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object 6">
            <a:extLst>
              <a:ext uri="{FF2B5EF4-FFF2-40B4-BE49-F238E27FC236}">
                <a16:creationId xmlns:a16="http://schemas.microsoft.com/office/drawing/2014/main" id="{66C0976F-7CEF-4636-9181-B5F38BBCE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50825"/>
            <a:ext cx="5661025" cy="721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34000"/>
              </a:lnSpc>
              <a:spcBef>
                <a:spcPts val="100"/>
              </a:spcBef>
            </a:pPr>
            <a:r>
              <a:rPr lang="ru-RU" altLang="ru-RU" sz="2400" b="1" dirty="0">
                <a:solidFill>
                  <a:srgbClr val="009900"/>
                </a:solidFill>
                <a:latin typeface="Trebuchet MS" panose="020B0603020202020204" pitchFamily="34" charset="0"/>
              </a:rPr>
              <a:t>Наши основные задачи:</a:t>
            </a:r>
            <a:endParaRPr lang="ru-RU" altLang="ru-RU" sz="1600" b="1" dirty="0">
              <a:solidFill>
                <a:srgbClr val="433728"/>
              </a:solidFill>
            </a:endParaRPr>
          </a:p>
          <a:p>
            <a:pPr eaLnBrk="1" hangingPunct="1">
              <a:lnSpc>
                <a:spcPct val="134000"/>
              </a:lnSpc>
              <a:spcBef>
                <a:spcPts val="100"/>
              </a:spcBef>
            </a:pPr>
            <a:r>
              <a:rPr lang="ru-RU" altLang="ru-RU" b="1" dirty="0">
                <a:solidFill>
                  <a:srgbClr val="433728"/>
                </a:solidFill>
                <a:latin typeface="Trebuchet MS" panose="020B0603020202020204" pitchFamily="34" charset="0"/>
              </a:rPr>
              <a:t>— пропаганда гуманного, ответственного отношения к животным;</a:t>
            </a:r>
          </a:p>
          <a:p>
            <a:pPr eaLnBrk="1" hangingPunct="1">
              <a:lnSpc>
                <a:spcPct val="134000"/>
              </a:lnSpc>
              <a:spcBef>
                <a:spcPts val="100"/>
              </a:spcBef>
            </a:pPr>
            <a:r>
              <a:rPr lang="ru-RU" altLang="ru-RU" b="1" dirty="0">
                <a:solidFill>
                  <a:srgbClr val="433728"/>
                </a:solidFill>
                <a:latin typeface="Trebuchet MS" panose="020B0603020202020204" pitchFamily="34" charset="0"/>
              </a:rPr>
              <a:t>— объединение конструктивных зоозащитных сил;</a:t>
            </a:r>
          </a:p>
          <a:p>
            <a:pPr eaLnBrk="1" hangingPunct="1">
              <a:lnSpc>
                <a:spcPct val="134000"/>
              </a:lnSpc>
              <a:spcBef>
                <a:spcPts val="100"/>
              </a:spcBef>
            </a:pPr>
            <a:r>
              <a:rPr lang="ru-RU" altLang="ru-RU" b="1" dirty="0">
                <a:solidFill>
                  <a:srgbClr val="433728"/>
                </a:solidFill>
                <a:latin typeface="Trebuchet MS" panose="020B0603020202020204" pitchFamily="34" charset="0"/>
              </a:rPr>
              <a:t>— привлечение населения к решению проблемы бездомных животных гуманными способами (</a:t>
            </a:r>
            <a:r>
              <a:rPr lang="ru-RU" altLang="ru-RU" b="1" dirty="0" err="1">
                <a:solidFill>
                  <a:srgbClr val="433728"/>
                </a:solidFill>
                <a:latin typeface="Trebuchet MS" panose="020B0603020202020204" pitchFamily="34" charset="0"/>
              </a:rPr>
              <a:t>пристройство</a:t>
            </a:r>
            <a:r>
              <a:rPr lang="ru-RU" altLang="ru-RU" b="1" dirty="0">
                <a:solidFill>
                  <a:srgbClr val="433728"/>
                </a:solidFill>
                <a:latin typeface="Trebuchet MS" panose="020B0603020202020204" pitchFamily="34" charset="0"/>
              </a:rPr>
              <a:t> животных из приютов, стерилизация);</a:t>
            </a:r>
          </a:p>
          <a:p>
            <a:pPr eaLnBrk="1" hangingPunct="1">
              <a:lnSpc>
                <a:spcPct val="134000"/>
              </a:lnSpc>
              <a:spcBef>
                <a:spcPts val="100"/>
              </a:spcBef>
            </a:pPr>
            <a:r>
              <a:rPr lang="ru-RU" altLang="ru-RU" b="1" dirty="0">
                <a:solidFill>
                  <a:srgbClr val="433728"/>
                </a:solidFill>
                <a:latin typeface="Trebuchet MS" panose="020B0603020202020204" pitchFamily="34" charset="0"/>
              </a:rPr>
              <a:t>— участие в реформировании и совершенствовании законодательства о защите животных;</a:t>
            </a:r>
          </a:p>
          <a:p>
            <a:pPr eaLnBrk="1" hangingPunct="1">
              <a:lnSpc>
                <a:spcPct val="134000"/>
              </a:lnSpc>
              <a:spcBef>
                <a:spcPts val="100"/>
              </a:spcBef>
            </a:pPr>
            <a:r>
              <a:rPr lang="ru-RU" altLang="ru-RU" b="1" dirty="0">
                <a:solidFill>
                  <a:srgbClr val="433728"/>
                </a:solidFill>
                <a:latin typeface="Trebuchet MS" panose="020B0603020202020204" pitchFamily="34" charset="0"/>
              </a:rPr>
              <a:t>— ведение конструктивного диалога с органами власти и местного самоуправления;</a:t>
            </a:r>
          </a:p>
          <a:p>
            <a:pPr eaLnBrk="1" hangingPunct="1">
              <a:lnSpc>
                <a:spcPct val="134000"/>
              </a:lnSpc>
              <a:spcBef>
                <a:spcPts val="100"/>
              </a:spcBef>
            </a:pPr>
            <a:r>
              <a:rPr lang="ru-RU" altLang="ru-RU" b="1" dirty="0">
                <a:solidFill>
                  <a:srgbClr val="433728"/>
                </a:solidFill>
                <a:latin typeface="Trebuchet MS" panose="020B0603020202020204" pitchFamily="34" charset="0"/>
              </a:rPr>
              <a:t>— популяризация приютских животных, социальная реклама;</a:t>
            </a:r>
          </a:p>
          <a:p>
            <a:pPr eaLnBrk="1" hangingPunct="1">
              <a:lnSpc>
                <a:spcPct val="134000"/>
              </a:lnSpc>
              <a:spcBef>
                <a:spcPts val="100"/>
              </a:spcBef>
            </a:pPr>
            <a:r>
              <a:rPr lang="ru-RU" altLang="ru-RU" b="1" dirty="0">
                <a:solidFill>
                  <a:srgbClr val="433728"/>
                </a:solidFill>
                <a:latin typeface="Trebuchet MS" panose="020B0603020202020204" pitchFamily="34" charset="0"/>
              </a:rPr>
              <a:t>— внедрение комплексного решения проблемы бездомных животных в Москве и других регионах.</a:t>
            </a:r>
            <a:endParaRPr lang="ru-RU" altLang="ru-RU" b="1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9218" name="Text Box 15">
            <a:extLst>
              <a:ext uri="{FF2B5EF4-FFF2-40B4-BE49-F238E27FC236}">
                <a16:creationId xmlns:a16="http://schemas.microsoft.com/office/drawing/2014/main" id="{1BDCF3A0-74DD-4B00-B0D0-4041B2AF4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403225"/>
            <a:ext cx="27432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>
                <a:solidFill>
                  <a:srgbClr val="009900"/>
                </a:solidFill>
              </a:rPr>
              <a:t>Наши ценности</a:t>
            </a:r>
          </a:p>
          <a:p>
            <a:endParaRPr lang="ru-RU" altLang="ru-RU" sz="2400" b="1">
              <a:solidFill>
                <a:srgbClr val="009900"/>
              </a:solidFill>
            </a:endParaRPr>
          </a:p>
          <a:p>
            <a:r>
              <a:rPr lang="ru-RU" altLang="ru-RU" b="1">
                <a:solidFill>
                  <a:srgbClr val="433728"/>
                </a:solidFill>
              </a:rPr>
              <a:t>- Сострадание</a:t>
            </a:r>
            <a:endParaRPr lang="ru-RU" altLang="ru-RU" b="1">
              <a:solidFill>
                <a:srgbClr val="000000"/>
              </a:solidFill>
            </a:endParaRPr>
          </a:p>
          <a:p>
            <a:r>
              <a:rPr lang="ru-RU" altLang="ru-RU" b="1">
                <a:solidFill>
                  <a:srgbClr val="433728"/>
                </a:solidFill>
              </a:rPr>
              <a:t>- Ответственность</a:t>
            </a:r>
          </a:p>
          <a:p>
            <a:r>
              <a:rPr lang="ru-RU" altLang="ru-RU" b="1">
                <a:solidFill>
                  <a:srgbClr val="433728"/>
                </a:solidFill>
              </a:rPr>
              <a:t>- Прозрачность</a:t>
            </a:r>
            <a:endParaRPr lang="ru-RU" altLang="ru-RU" b="1">
              <a:solidFill>
                <a:srgbClr val="000000"/>
              </a:solidFill>
            </a:endParaRPr>
          </a:p>
          <a:p>
            <a:endParaRPr lang="ru-RU" altLang="ru-RU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4">
            <a:extLst>
              <a:ext uri="{FF2B5EF4-FFF2-40B4-BE49-F238E27FC236}">
                <a16:creationId xmlns:a16="http://schemas.microsoft.com/office/drawing/2014/main" id="{A942A641-8398-4886-800F-91943652BBD0}"/>
              </a:ext>
            </a:extLst>
          </p:cNvPr>
          <p:cNvSpPr txBox="1">
            <a:spLocks noChangeArrowheads="1"/>
          </p:cNvSpPr>
          <p:nvPr/>
        </p:nvSpPr>
        <p:spPr bwMode="auto">
          <a:xfrm rot="10786759" flipV="1">
            <a:off x="1897063" y="2220913"/>
            <a:ext cx="78708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/>
              <a:t>Пожертвования от физических лиц   </a:t>
            </a:r>
            <a:r>
              <a:rPr lang="ru-RU" altLang="ru-RU" sz="2000" b="1">
                <a:solidFill>
                  <a:srgbClr val="009900"/>
                </a:solidFill>
              </a:rPr>
              <a:t>5 615 057,84 руб</a:t>
            </a:r>
          </a:p>
          <a:p>
            <a:endParaRPr lang="ru-RU" altLang="ru-RU" sz="2000" b="1">
              <a:solidFill>
                <a:srgbClr val="009900"/>
              </a:solidFill>
            </a:endParaRPr>
          </a:p>
          <a:p>
            <a:r>
              <a:rPr lang="ru-RU" altLang="ru-RU" sz="2000" b="1">
                <a:solidFill>
                  <a:srgbClr val="000000"/>
                </a:solidFill>
              </a:rPr>
              <a:t>Поступления от юридических лиц  </a:t>
            </a:r>
            <a:r>
              <a:rPr lang="ru-RU" altLang="ru-RU" sz="2000" b="1">
                <a:solidFill>
                  <a:srgbClr val="009900"/>
                </a:solidFill>
              </a:rPr>
              <a:t>10 522 056,35 руб.</a:t>
            </a:r>
          </a:p>
          <a:p>
            <a:endParaRPr lang="ru-RU" altLang="ru-RU" sz="2000" b="1">
              <a:solidFill>
                <a:srgbClr val="009900"/>
              </a:solidFill>
            </a:endParaRPr>
          </a:p>
          <a:p>
            <a:endParaRPr lang="ru-RU" altLang="ru-RU" sz="2000" b="1">
              <a:solidFill>
                <a:srgbClr val="000000"/>
              </a:solidFill>
            </a:endParaRPr>
          </a:p>
          <a:p>
            <a:r>
              <a:rPr lang="ru-RU" altLang="ru-RU" sz="2400" b="1">
                <a:solidFill>
                  <a:srgbClr val="000000"/>
                </a:solidFill>
              </a:rPr>
              <a:t>Итого:                                         </a:t>
            </a:r>
            <a:r>
              <a:rPr lang="ru-RU" altLang="ru-RU" sz="2400" b="1">
                <a:solidFill>
                  <a:srgbClr val="009900"/>
                </a:solidFill>
              </a:rPr>
              <a:t>16 137 114, 49 руб.</a:t>
            </a:r>
          </a:p>
        </p:txBody>
      </p:sp>
      <p:sp>
        <p:nvSpPr>
          <p:cNvPr id="10242" name="Text Box 6">
            <a:extLst>
              <a:ext uri="{FF2B5EF4-FFF2-40B4-BE49-F238E27FC236}">
                <a16:creationId xmlns:a16="http://schemas.microsoft.com/office/drawing/2014/main" id="{B51EEF33-77A6-4DFC-8957-57D2D1A4A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19113"/>
            <a:ext cx="101346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009900"/>
                </a:solidFill>
              </a:rPr>
              <a:t>Источники поступления денежных средств</a:t>
            </a:r>
          </a:p>
          <a:p>
            <a:pPr algn="ctr"/>
            <a:endParaRPr lang="ru-RU" altLang="ru-RU" sz="3200" b="1"/>
          </a:p>
          <a:p>
            <a:pPr algn="ctr"/>
            <a:endParaRPr lang="ru-RU" altLang="ru-RU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4">
            <a:extLst>
              <a:ext uri="{FF2B5EF4-FFF2-40B4-BE49-F238E27FC236}">
                <a16:creationId xmlns:a16="http://schemas.microsoft.com/office/drawing/2014/main" id="{4541EBFB-B017-4E29-A44B-FABE2C5F3127}"/>
              </a:ext>
            </a:extLst>
          </p:cNvPr>
          <p:cNvSpPr>
            <a:spLocks noGrp="1"/>
          </p:cNvSpPr>
          <p:nvPr>
            <p:ph type="body" idx="4294967295"/>
          </p:nvPr>
        </p:nvSpPr>
        <p:spPr bwMode="auto">
          <a:xfrm>
            <a:off x="762000" y="964481"/>
            <a:ext cx="9677400" cy="69847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1)</a:t>
            </a:r>
            <a:r>
              <a:rPr lang="ru-RU" altLang="ru-RU" sz="1800" b="1" dirty="0">
                <a:latin typeface="Arial" panose="020B0604020202020204" pitchFamily="34" charset="0"/>
              </a:rPr>
              <a:t>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ПРОГРАММА «ПОМОЩЬ ПРИЮТАМ— 2025</a:t>
            </a:r>
            <a:r>
              <a:rPr lang="ru-RU" altLang="ru-RU" sz="1800" dirty="0">
                <a:solidFill>
                  <a:srgbClr val="009900"/>
                </a:solidFill>
                <a:latin typeface="Arial" panose="020B0604020202020204" pitchFamily="34" charset="0"/>
              </a:rPr>
              <a:t>»: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br>
              <a:rPr lang="ru-RU" altLang="ru-RU" sz="1800" dirty="0">
                <a:latin typeface="Arial" panose="020B0604020202020204" pitchFamily="34" charset="0"/>
              </a:rPr>
            </a:br>
            <a:r>
              <a:rPr lang="ru-RU" altLang="ru-RU" sz="1800" dirty="0">
                <a:latin typeface="Arial" panose="020B0604020202020204" pitchFamily="34" charset="0"/>
              </a:rPr>
              <a:t>- собрано и куплено 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180729 кг</a:t>
            </a:r>
            <a:r>
              <a:rPr lang="ru-RU" altLang="ru-RU" sz="1800" dirty="0">
                <a:latin typeface="Arial" panose="020B0604020202020204" pitchFamily="34" charset="0"/>
              </a:rPr>
              <a:t>. корма для приютов. Собрано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17097</a:t>
            </a:r>
            <a:r>
              <a:rPr lang="ru-RU" altLang="ru-RU" sz="1800" dirty="0">
                <a:latin typeface="Arial" panose="020B0604020202020204" pitchFamily="34" charset="0"/>
              </a:rPr>
              <a:t> штук лакомств, </a:t>
            </a:r>
            <a:r>
              <a:rPr lang="ru-RU" altLang="ru-RU" sz="1800" dirty="0" err="1">
                <a:latin typeface="Arial" panose="020B0604020202020204" pitchFamily="34" charset="0"/>
              </a:rPr>
              <a:t>ветпрепаратов</a:t>
            </a:r>
            <a:r>
              <a:rPr lang="ru-RU" altLang="ru-RU" sz="1800" dirty="0">
                <a:latin typeface="Arial" panose="020B0604020202020204" pitchFamily="34" charset="0"/>
              </a:rPr>
              <a:t> и прочего. Общая сумма, на которую были закуплены корма, крупы, лекарства, стройматериалы и оплачены прочие нужды приютов 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941 094 руб</a:t>
            </a:r>
            <a:r>
              <a:rPr lang="ru-RU" altLang="ru-RU" sz="1800" dirty="0">
                <a:latin typeface="Arial" panose="020B0604020202020204" pitchFamily="34" charset="0"/>
              </a:rPr>
              <a:t>. </a:t>
            </a:r>
          </a:p>
          <a:p>
            <a:pPr marL="0" indent="0">
              <a:lnSpc>
                <a:spcPct val="80000"/>
              </a:lnSpc>
            </a:pPr>
            <a:endParaRPr lang="ru-RU" altLang="ru-RU" sz="18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2)ПРОГРАММА «СТЕРИЛИЗАЦИЯ — 2025»:</a:t>
            </a:r>
            <a:r>
              <a:rPr lang="ru-RU" altLang="ru-RU" sz="1800" b="1" dirty="0">
                <a:latin typeface="Arial" panose="020B0604020202020204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-стерилизовано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665</a:t>
            </a:r>
            <a:r>
              <a:rPr lang="ru-RU" altLang="ru-RU" sz="1800" dirty="0">
                <a:latin typeface="Arial" panose="020B0604020202020204" pitchFamily="34" charset="0"/>
              </a:rPr>
              <a:t> животных (кошек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527</a:t>
            </a:r>
            <a:r>
              <a:rPr lang="ru-RU" altLang="ru-RU" sz="1800" dirty="0">
                <a:latin typeface="Arial" panose="020B0604020202020204" pitchFamily="34" charset="0"/>
              </a:rPr>
              <a:t>; собак: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137</a:t>
            </a:r>
            <a:r>
              <a:rPr lang="ru-RU" altLang="ru-RU" sz="1800" dirty="0">
                <a:latin typeface="Arial" panose="020B0604020202020204" pitchFamily="34" charset="0"/>
              </a:rPr>
              <a:t>) на общую сумму 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1 626 998 руб.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ru-RU" altLang="ru-RU" sz="1800" b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3)</a:t>
            </a:r>
            <a:r>
              <a:rPr lang="ru-RU" altLang="ru-RU" sz="1800" b="1" dirty="0">
                <a:latin typeface="Arial" panose="020B0604020202020204" pitchFamily="34" charset="0"/>
              </a:rPr>
              <a:t>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ПРОГРАММА «ЛЕЧЕНИЕ— 2025»:</a:t>
            </a:r>
            <a:r>
              <a:rPr lang="ru-RU" altLang="ru-RU" sz="1800" b="1" dirty="0">
                <a:latin typeface="Arial" panose="020B0604020202020204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- помощь оказана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104</a:t>
            </a:r>
            <a:r>
              <a:rPr lang="ru-RU" altLang="ru-RU" sz="1800" dirty="0">
                <a:latin typeface="Arial" panose="020B0604020202020204" pitchFamily="34" charset="0"/>
              </a:rPr>
              <a:t> животным на сумму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2 259 479,69 руб.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endParaRPr lang="ru-RU" altLang="ru-RU" sz="1800" b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800" b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4) ПРОГРАММА «ИЩУ ХОЗЯИНА— 25»: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Потрачено на подготовку выставки </a:t>
            </a:r>
            <a:r>
              <a:rPr lang="ru-RU" altLang="ru-RU" sz="1800" dirty="0" err="1">
                <a:latin typeface="Arial" panose="020B0604020202020204" pitchFamily="34" charset="0"/>
              </a:rPr>
              <a:t>ЕлкаДарящихНадежду</a:t>
            </a:r>
            <a:r>
              <a:rPr lang="ru-RU" altLang="ru-RU" sz="1800" dirty="0">
                <a:latin typeface="Arial" panose="020B0604020202020204" pitchFamily="34" charset="0"/>
              </a:rPr>
              <a:t> ( аренда помещения, покупка рекламы, оплата дезинфекции, оплата ветеринарного обслуживании, изготовление сувенирной продукции, рекламных макетов) –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2 177 833 руб.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ru-RU" altLang="ru-RU" sz="1800" b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5)  ПРОГРАММА «ПЕНСИОННЫЙ ФОНД»</a:t>
            </a:r>
            <a:r>
              <a:rPr lang="ru-RU" altLang="ru-RU" sz="1800" b="1" dirty="0">
                <a:latin typeface="Arial" panose="020B0604020202020204" pitchFamily="34" charset="0"/>
              </a:rPr>
              <a:t>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545 660 руб.</a:t>
            </a:r>
          </a:p>
          <a:p>
            <a:pPr marL="0" indent="0">
              <a:lnSpc>
                <a:spcPct val="80000"/>
              </a:lnSpc>
            </a:pPr>
            <a:endParaRPr lang="ru-RU" altLang="ru-RU" sz="1800" b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6)  ОПЛАТА СЧЕТОВ ЗА УСЛУГИ СВЯЗИ ПАО «МТС»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51 042,63 </a:t>
            </a:r>
            <a:r>
              <a:rPr lang="ru-RU" altLang="ru-RU" sz="1800" b="1" dirty="0" err="1">
                <a:solidFill>
                  <a:srgbClr val="009900"/>
                </a:solidFill>
                <a:latin typeface="Arial" panose="020B0604020202020204" pitchFamily="34" charset="0"/>
              </a:rPr>
              <a:t>руб</a:t>
            </a:r>
            <a:r>
              <a:rPr lang="en-US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.</a:t>
            </a:r>
            <a:endParaRPr lang="ru-RU" altLang="ru-RU" sz="1800" b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7)  БАНКОВСКОЕ ОБСЛУЖИВАНИЕ, ВКЛЮЧАЯ АРЕНДУ ТЕРМИНАЛА 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46 404 руб.</a:t>
            </a:r>
            <a:endParaRPr lang="ru-RU" altLang="ru-RU" sz="18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8)  ТРУДОВАЯ ОПЛАТА СОТРУДНИКОВ, НАЛОГИ, ОМС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 3 816 390, 61 руб</a:t>
            </a:r>
            <a:r>
              <a:rPr lang="ru-RU" altLang="ru-RU" sz="1800" b="1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9)  АДМИНИСТРАТИВНО-ХОЗЯЙСТВЕННЫЕ НУЖДЫ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859 020,84 руб.</a:t>
            </a:r>
          </a:p>
          <a:p>
            <a:pPr marL="0" indent="0">
              <a:lnSpc>
                <a:spcPct val="80000"/>
              </a:lnSpc>
            </a:pPr>
            <a:endParaRPr lang="ru-RU" altLang="ru-RU" sz="1800" b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marL="0" indent="0" algn="ctr">
              <a:lnSpc>
                <a:spcPct val="80000"/>
              </a:lnSpc>
            </a:pPr>
            <a:r>
              <a:rPr lang="ru-RU" altLang="ru-RU" sz="2400" b="1" dirty="0">
                <a:solidFill>
                  <a:srgbClr val="009900"/>
                </a:solidFill>
                <a:latin typeface="Arial" panose="020B0604020202020204" pitchFamily="34" charset="0"/>
              </a:rPr>
              <a:t> ИТОГО по расходам 12 323 922,77 руб.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ru-RU" altLang="ru-RU" sz="2400" b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</a:pPr>
            <a:endParaRPr lang="ru-RU" altLang="ru-RU" sz="1700" dirty="0">
              <a:latin typeface="Arial" panose="020B0604020202020204" pitchFamily="34" charset="0"/>
            </a:endParaRPr>
          </a:p>
        </p:txBody>
      </p:sp>
      <p:sp>
        <p:nvSpPr>
          <p:cNvPr id="11266" name="Text Box 8">
            <a:extLst>
              <a:ext uri="{FF2B5EF4-FFF2-40B4-BE49-F238E27FC236}">
                <a16:creationId xmlns:a16="http://schemas.microsoft.com/office/drawing/2014/main" id="{602FBEAE-A1EF-46A3-8F56-49B75697D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366713"/>
            <a:ext cx="7254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>
                <a:solidFill>
                  <a:srgbClr val="009900"/>
                </a:solidFill>
              </a:rPr>
              <a:t>Куда направляются собранные средства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рямоугольник 1">
            <a:extLst>
              <a:ext uri="{FF2B5EF4-FFF2-40B4-BE49-F238E27FC236}">
                <a16:creationId xmlns:a16="http://schemas.microsoft.com/office/drawing/2014/main" id="{37E38396-B5B0-45C9-9D92-CF4BDFE44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774825"/>
            <a:ext cx="1051560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9900"/>
                </a:solidFill>
              </a:rPr>
              <a:t>Программа «Уроки Доброты»</a:t>
            </a:r>
            <a:r>
              <a:rPr lang="ru-RU" altLang="ru-RU" dirty="0"/>
              <a:t> призвана привить подрастающему поколению гуманное и ответственное отношение к «братьям нашим меньшим». </a:t>
            </a:r>
          </a:p>
          <a:p>
            <a:pPr eaLnBrk="1" hangingPunct="1"/>
            <a:r>
              <a:rPr lang="ru-RU" altLang="ru-RU" dirty="0"/>
              <a:t>В 2025 году мы провели </a:t>
            </a:r>
            <a:r>
              <a:rPr lang="ru-RU" altLang="ru-RU" b="1" dirty="0">
                <a:solidFill>
                  <a:srgbClr val="009900"/>
                </a:solidFill>
              </a:rPr>
              <a:t>более 20-ти</a:t>
            </a:r>
            <a:r>
              <a:rPr lang="ru-RU" altLang="ru-RU" dirty="0"/>
              <a:t> «Уроков доброты в школах. </a:t>
            </a:r>
          </a:p>
          <a:p>
            <a:pPr eaLnBrk="1" hangingPunct="1"/>
            <a:endParaRPr lang="ru-RU" altLang="ru-RU" dirty="0"/>
          </a:p>
          <a:p>
            <a:pPr eaLnBrk="1" hangingPunct="1"/>
            <a:r>
              <a:rPr lang="ru-RU" altLang="ru-RU" dirty="0"/>
              <a:t>В рамках просветительского проекта «Уроки Доброты» мы работает </a:t>
            </a:r>
            <a:r>
              <a:rPr lang="ru-RU" altLang="ru-RU" b="1" dirty="0">
                <a:solidFill>
                  <a:srgbClr val="009900"/>
                </a:solidFill>
              </a:rPr>
              <a:t>онлайн-школа «</a:t>
            </a:r>
            <a:r>
              <a:rPr lang="en-US" altLang="ru-RU" b="1" dirty="0">
                <a:solidFill>
                  <a:srgbClr val="009900"/>
                </a:solidFill>
              </a:rPr>
              <a:t>PRO</a:t>
            </a:r>
            <a:r>
              <a:rPr lang="ru-RU" altLang="ru-RU" b="1" dirty="0">
                <a:solidFill>
                  <a:srgbClr val="009900"/>
                </a:solidFill>
              </a:rPr>
              <a:t>- добро».</a:t>
            </a:r>
            <a:r>
              <a:rPr lang="ru-RU" altLang="ru-RU" dirty="0"/>
              <a:t> Это несколько вебинаров для педагогов, студентов, чиновников и коллег из общественных организаций. У нас обучались представители из 30 регионов, в том числе, ХМАО, Санкт-Петербург, ЯНАО, Липецкая область, Московская область, Сыктывкар, Казань.</a:t>
            </a:r>
          </a:p>
          <a:p>
            <a:pPr eaLnBrk="1" hangingPunct="1"/>
            <a:r>
              <a:rPr lang="ru-RU" altLang="ru-RU" dirty="0"/>
              <a:t>В рамках просветительской деятельности фонда, рассказывая о гуманном и ответственном отношении к животным, мы проводим </a:t>
            </a:r>
            <a:r>
              <a:rPr lang="ru-RU" altLang="ru-RU" b="1" dirty="0">
                <a:solidFill>
                  <a:srgbClr val="009900"/>
                </a:solidFill>
              </a:rPr>
              <a:t>#ПрогулкиДарящиеНадежду</a:t>
            </a:r>
            <a:r>
              <a:rPr lang="ru-RU" altLang="ru-RU" dirty="0"/>
              <a:t>. Дважды в месяц мы возим в приют гостей – студентов, сотрудников компаний, банков и </a:t>
            </a:r>
            <a:r>
              <a:rPr lang="ru-RU" altLang="ru-RU" dirty="0" err="1"/>
              <a:t>др</a:t>
            </a:r>
            <a:r>
              <a:rPr lang="ru-RU" altLang="ru-RU" dirty="0"/>
              <a:t>, где они выгуливают собак, общаются с ними.  Всего за 2025 годы в Прогулках участвовали </a:t>
            </a:r>
            <a:r>
              <a:rPr lang="ru-RU" altLang="ru-RU" b="1" dirty="0">
                <a:solidFill>
                  <a:srgbClr val="009900"/>
                </a:solidFill>
              </a:rPr>
              <a:t>310 человек. </a:t>
            </a:r>
          </a:p>
          <a:p>
            <a:pPr eaLnBrk="1" hangingPunct="1"/>
            <a:endParaRPr lang="ru-RU" altLang="ru-RU" b="1" dirty="0">
              <a:solidFill>
                <a:srgbClr val="009900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09900"/>
                </a:solidFill>
              </a:rPr>
              <a:t>А также:</a:t>
            </a:r>
          </a:p>
          <a:p>
            <a:pPr eaLnBrk="1" hangingPunct="1"/>
            <a:r>
              <a:rPr lang="ru-RU" altLang="ru-RU" b="1" dirty="0">
                <a:solidFill>
                  <a:srgbClr val="009900"/>
                </a:solidFill>
              </a:rPr>
              <a:t>—180 727 кг кормов получили от нас более 50 приютов и сообществ;</a:t>
            </a:r>
          </a:p>
          <a:p>
            <a:pPr eaLnBrk="1" hangingPunct="1"/>
            <a:r>
              <a:rPr lang="ru-RU" altLang="ru-RU" b="1" dirty="0">
                <a:solidFill>
                  <a:srgbClr val="009900"/>
                </a:solidFill>
              </a:rPr>
              <a:t>— 665 животных (кошек 527; собак 137) стерилизовано;</a:t>
            </a:r>
          </a:p>
          <a:p>
            <a:pPr eaLnBrk="1" hangingPunct="1"/>
            <a:r>
              <a:rPr lang="ru-RU" altLang="ru-RU" b="1" dirty="0">
                <a:solidFill>
                  <a:srgbClr val="009900"/>
                </a:solidFill>
              </a:rPr>
              <a:t>— 104 собаки и кошки получили помощь по программе «Лечение»;</a:t>
            </a:r>
          </a:p>
          <a:p>
            <a:pPr eaLnBrk="1" hangingPunct="1"/>
            <a:r>
              <a:rPr lang="ru-RU" altLang="ru-RU" b="1" dirty="0">
                <a:solidFill>
                  <a:srgbClr val="009900"/>
                </a:solidFill>
              </a:rPr>
              <a:t>— 96 собак и кошек обрели дом благодаря мероприятиям фонда.</a:t>
            </a:r>
          </a:p>
        </p:txBody>
      </p:sp>
      <p:sp>
        <p:nvSpPr>
          <p:cNvPr id="13314" name="Text Box 9">
            <a:extLst>
              <a:ext uri="{FF2B5EF4-FFF2-40B4-BE49-F238E27FC236}">
                <a16:creationId xmlns:a16="http://schemas.microsoft.com/office/drawing/2014/main" id="{8339A37F-4F9A-4677-8AA6-C09112ED0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1013" y="534988"/>
            <a:ext cx="41989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009900"/>
                </a:solidFill>
              </a:rPr>
              <a:t>Наша деятельность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>
            <a:extLst>
              <a:ext uri="{FF2B5EF4-FFF2-40B4-BE49-F238E27FC236}">
                <a16:creationId xmlns:a16="http://schemas.microsoft.com/office/drawing/2014/main" id="{EEC25493-FEE4-4ACC-B3B3-1C1EAA87C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828675"/>
            <a:ext cx="10950624" cy="695575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rgbClr val="009900"/>
                </a:solidFill>
              </a:rPr>
              <a:t>Приняли участие:</a:t>
            </a:r>
          </a:p>
          <a:p>
            <a:endParaRPr lang="ru-RU" altLang="ru-RU" sz="2000" b="1" dirty="0">
              <a:solidFill>
                <a:srgbClr val="009900"/>
              </a:solidFill>
            </a:endParaRP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прямой эфир в «Московском комсомольце»</a:t>
            </a:r>
            <a:r>
              <a:rPr lang="ru-RU" altLang="ru-RU" sz="1600" dirty="0">
                <a:solidFill>
                  <a:srgbClr val="433728"/>
                </a:solidFill>
              </a:rPr>
              <a:t> с участием нашего директора Светланой Сафоновой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написали открытое письмо Президенту</a:t>
            </a:r>
            <a:r>
              <a:rPr lang="ru-RU" altLang="ru-RU" sz="1600" dirty="0">
                <a:solidFill>
                  <a:srgbClr val="433728"/>
                </a:solidFill>
              </a:rPr>
              <a:t>, которое подписали 32 артиста, журналиста, педагога; 30 общественных организаций Москвы и Московской области; 206 общественных организаций и представителей бизнеса из 18 регионов.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 заседании Мособлдумы</a:t>
            </a:r>
            <a:r>
              <a:rPr lang="ru-RU" altLang="ru-RU" sz="1600" dirty="0">
                <a:solidFill>
                  <a:srgbClr val="433728"/>
                </a:solidFill>
              </a:rPr>
              <a:t>, на котором обсуждался проект закона N 853484-8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 нулевых чтениях проекта</a:t>
            </a:r>
            <a:r>
              <a:rPr lang="ru-RU" altLang="ru-RU" sz="1600" dirty="0">
                <a:solidFill>
                  <a:srgbClr val="433728"/>
                </a:solidFill>
              </a:rPr>
              <a:t> федерального закона № 853484-8 в Общественной палате РФ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 круглом столе «Вечерней Москвы»</a:t>
            </a:r>
            <a:r>
              <a:rPr lang="ru-RU" altLang="ru-RU" sz="1600" dirty="0">
                <a:solidFill>
                  <a:srgbClr val="433728"/>
                </a:solidFill>
              </a:rPr>
              <a:t> по проблемам бездомных животных</a:t>
            </a:r>
          </a:p>
          <a:p>
            <a:pPr>
              <a:buFontTx/>
              <a:buChar char="-"/>
            </a:pPr>
            <a:r>
              <a:rPr lang="ru-RU" altLang="ru-RU" sz="1600" dirty="0">
                <a:solidFill>
                  <a:srgbClr val="433728"/>
                </a:solidFill>
              </a:rPr>
              <a:t> </a:t>
            </a:r>
            <a:r>
              <a:rPr lang="ru-RU" altLang="ru-RU" sz="1600" b="1" dirty="0">
                <a:solidFill>
                  <a:srgbClr val="009900"/>
                </a:solidFill>
              </a:rPr>
              <a:t>в выставке-</a:t>
            </a:r>
            <a:r>
              <a:rPr lang="ru-RU" altLang="ru-RU" sz="1600" b="1" dirty="0" err="1">
                <a:solidFill>
                  <a:srgbClr val="009900"/>
                </a:solidFill>
              </a:rPr>
              <a:t>пристройстве</a:t>
            </a:r>
            <a:r>
              <a:rPr lang="ru-RU" altLang="ru-RU" sz="1600" b="1" dirty="0">
                <a:solidFill>
                  <a:srgbClr val="433728"/>
                </a:solidFill>
              </a:rPr>
              <a:t> </a:t>
            </a:r>
            <a:r>
              <a:rPr lang="ru-RU" altLang="ru-RU" sz="1600" b="1" dirty="0">
                <a:solidFill>
                  <a:srgbClr val="009900"/>
                </a:solidFill>
              </a:rPr>
              <a:t>Московские сезоны</a:t>
            </a:r>
          </a:p>
          <a:p>
            <a:pPr>
              <a:buFontTx/>
              <a:buChar char="-"/>
            </a:pPr>
            <a:r>
              <a:rPr lang="ru-RU" altLang="ru-RU" b="1" dirty="0"/>
              <a:t> </a:t>
            </a:r>
            <a:r>
              <a:rPr lang="ru-RU" altLang="ru-RU" sz="1600" b="1" dirty="0">
                <a:solidFill>
                  <a:srgbClr val="009900"/>
                </a:solidFill>
              </a:rPr>
              <a:t>наш директор приняла участие в вебинаре партии ЗЕЛЁНЫХ</a:t>
            </a:r>
            <a:r>
              <a:rPr lang="ru-RU" altLang="ru-RU" sz="1600" dirty="0"/>
              <a:t> | Российская экологическая партия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провели первый бесплатный семинар в рамках «Школы ответственного хозяина»</a:t>
            </a:r>
            <a:r>
              <a:rPr lang="ru-RU" altLang="ru-RU" sz="1600" dirty="0">
                <a:solidFill>
                  <a:srgbClr val="433728"/>
                </a:solidFill>
              </a:rPr>
              <a:t> совместно с Учебно-Дрессировочным Центром «Собачье Дело»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наш директор приняла участие в круглом столе в Думе</a:t>
            </a:r>
            <a:r>
              <a:rPr lang="ru-RU" altLang="ru-RU" sz="1600" dirty="0">
                <a:solidFill>
                  <a:srgbClr val="433728"/>
                </a:solidFill>
              </a:rPr>
              <a:t> по вопросам содержания животных в приютах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 фестивале «Пасхальный дар»</a:t>
            </a:r>
          </a:p>
          <a:p>
            <a:r>
              <a:rPr lang="ru-RU" altLang="ru-RU" sz="1600" b="1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 фестивале ВК «Лапки»</a:t>
            </a:r>
          </a:p>
          <a:p>
            <a:r>
              <a:rPr lang="ru-RU" altLang="ru-RU" sz="1600" b="1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 Дне молодежи в Солнечногорске</a:t>
            </a:r>
          </a:p>
          <a:p>
            <a:r>
              <a:rPr lang="ru-RU" altLang="ru-RU" sz="1600" b="1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 Школе-марафоне «Волонтер в приюте»</a:t>
            </a:r>
          </a:p>
          <a:p>
            <a:r>
              <a:rPr lang="ru-RU" altLang="ru-RU" sz="1600" b="1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 фестивале «Город неравнодушных»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во всероссийской акции</a:t>
            </a:r>
            <a:r>
              <a:rPr lang="ru-RU" altLang="ru-RU" sz="1600" dirty="0">
                <a:solidFill>
                  <a:srgbClr val="433728"/>
                </a:solidFill>
              </a:rPr>
              <a:t> «Мы в ответе за тех, кого приручили» движения «Экосистема»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во Всероссийском форуме</a:t>
            </a:r>
            <a:r>
              <a:rPr lang="ru-RU" altLang="ru-RU" sz="1600" dirty="0">
                <a:solidFill>
                  <a:srgbClr val="433728"/>
                </a:solidFill>
              </a:rPr>
              <a:t> ответственного обращения с животными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 первом Всероссийском съезде</a:t>
            </a:r>
            <a:r>
              <a:rPr lang="ru-RU" altLang="ru-RU" sz="1600" dirty="0">
                <a:solidFill>
                  <a:srgbClr val="433728"/>
                </a:solidFill>
              </a:rPr>
              <a:t> защитников животных на площадке Общественной палаты РФ.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во всероссийской Конференции</a:t>
            </a:r>
            <a:r>
              <a:rPr lang="ru-RU" altLang="ru-RU" sz="1600" dirty="0">
                <a:solidFill>
                  <a:srgbClr val="433728"/>
                </a:solidFill>
              </a:rPr>
              <a:t> «Мы – твои друзья» бренда </a:t>
            </a:r>
            <a:r>
              <a:rPr lang="ru-RU" altLang="ru-RU" sz="1600" dirty="0" err="1">
                <a:solidFill>
                  <a:srgbClr val="433728"/>
                </a:solidFill>
              </a:rPr>
              <a:t>Purina</a:t>
            </a:r>
            <a:r>
              <a:rPr lang="ru-RU" altLang="ru-RU" sz="1600" dirty="0">
                <a:solidFill>
                  <a:srgbClr val="433728"/>
                </a:solidFill>
              </a:rPr>
              <a:t>.</a:t>
            </a:r>
          </a:p>
          <a:p>
            <a:r>
              <a:rPr lang="ru-RU" altLang="ru-RU" sz="1600" dirty="0">
                <a:solidFill>
                  <a:srgbClr val="433728"/>
                </a:solidFill>
              </a:rPr>
              <a:t>- </a:t>
            </a:r>
            <a:r>
              <a:rPr lang="ru-RU" altLang="ru-RU" sz="1600" b="1" dirty="0">
                <a:solidFill>
                  <a:srgbClr val="009900"/>
                </a:solidFill>
              </a:rPr>
              <a:t>в КЦСОР «Химкинский»,</a:t>
            </a:r>
            <a:r>
              <a:rPr lang="ru-RU" altLang="ru-RU" sz="1600" b="1" dirty="0">
                <a:solidFill>
                  <a:srgbClr val="433728"/>
                </a:solidFill>
              </a:rPr>
              <a:t> отделении реабилитации детей-инвалидов и детей с ОВЗ N2 города Солнечногорск, состоялось</a:t>
            </a:r>
            <a:r>
              <a:rPr lang="ru-RU" altLang="ru-RU" sz="1600" dirty="0">
                <a:solidFill>
                  <a:srgbClr val="433728"/>
                </a:solidFill>
              </a:rPr>
              <a:t> открытие нового проекта по </a:t>
            </a:r>
            <a:r>
              <a:rPr lang="ru-RU" altLang="ru-RU" sz="1600" dirty="0" err="1">
                <a:solidFill>
                  <a:srgbClr val="433728"/>
                </a:solidFill>
              </a:rPr>
              <a:t>канистерапии</a:t>
            </a:r>
            <a:r>
              <a:rPr lang="ru-RU" altLang="ru-RU" sz="1600" dirty="0">
                <a:solidFill>
                  <a:srgbClr val="433728"/>
                </a:solidFill>
              </a:rPr>
              <a:t> от фонда «Дарящие надежду».</a:t>
            </a:r>
          </a:p>
          <a:p>
            <a:endParaRPr lang="ru-RU" altLang="ru-RU" dirty="0">
              <a:solidFill>
                <a:srgbClr val="433728"/>
              </a:solidFill>
            </a:endParaRPr>
          </a:p>
          <a:p>
            <a:endParaRPr lang="ru-RU" altLang="ru-RU" dirty="0"/>
          </a:p>
        </p:txBody>
      </p:sp>
      <p:sp>
        <p:nvSpPr>
          <p:cNvPr id="14338" name="Text Box 5">
            <a:extLst>
              <a:ext uri="{FF2B5EF4-FFF2-40B4-BE49-F238E27FC236}">
                <a16:creationId xmlns:a16="http://schemas.microsoft.com/office/drawing/2014/main" id="{2A421F92-2679-494D-86CA-25ADD5C1E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30188"/>
            <a:ext cx="40878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b="1">
                <a:solidFill>
                  <a:srgbClr val="009900"/>
                </a:solidFill>
              </a:rPr>
              <a:t>Наши мероприятия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2">
            <a:extLst>
              <a:ext uri="{FF2B5EF4-FFF2-40B4-BE49-F238E27FC236}">
                <a16:creationId xmlns:a16="http://schemas.microsoft.com/office/drawing/2014/main" id="{6927003C-21E2-4D88-9F09-BDF3BAEE1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84225"/>
            <a:ext cx="108204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009900"/>
                </a:solidFill>
              </a:rPr>
              <a:t>Организовали и провели:</a:t>
            </a:r>
          </a:p>
          <a:p>
            <a:pPr algn="ctr"/>
            <a:endParaRPr lang="ru-RU" altLang="ru-RU" dirty="0">
              <a:solidFill>
                <a:srgbClr val="433728"/>
              </a:solidFill>
            </a:endParaRPr>
          </a:p>
          <a:p>
            <a:pPr>
              <a:buFontTx/>
              <a:buChar char="-"/>
            </a:pPr>
            <a:r>
              <a:rPr lang="ru-RU" altLang="ru-RU" b="1" dirty="0">
                <a:solidFill>
                  <a:srgbClr val="009900"/>
                </a:solidFill>
              </a:rPr>
              <a:t> фотовыставка в Эрмитаже </a:t>
            </a:r>
            <a:r>
              <a:rPr lang="ru-RU" altLang="ru-RU" b="1" dirty="0" err="1">
                <a:solidFill>
                  <a:srgbClr val="009900"/>
                </a:solidFill>
              </a:rPr>
              <a:t>ПрогулкиДарящихНадежду</a:t>
            </a:r>
            <a:endParaRPr lang="ru-RU" altLang="ru-RU" b="1" dirty="0">
              <a:solidFill>
                <a:srgbClr val="009900"/>
              </a:solidFill>
            </a:endParaRPr>
          </a:p>
          <a:p>
            <a:pPr>
              <a:buFontTx/>
              <a:buChar char="-"/>
            </a:pPr>
            <a:endParaRPr lang="ru-RU" altLang="ru-RU" b="1" dirty="0">
              <a:solidFill>
                <a:srgbClr val="009900"/>
              </a:solidFill>
            </a:endParaRPr>
          </a:p>
          <a:p>
            <a:pPr>
              <a:buFontTx/>
              <a:buChar char="-"/>
            </a:pPr>
            <a:r>
              <a:rPr lang="ru-RU" altLang="ru-RU" b="1" dirty="0">
                <a:solidFill>
                  <a:srgbClr val="009900"/>
                </a:solidFill>
              </a:rPr>
              <a:t> открытие фотоконкурса «Приюти жизнь»</a:t>
            </a:r>
          </a:p>
          <a:p>
            <a:pPr>
              <a:buFontTx/>
              <a:buChar char="-"/>
            </a:pPr>
            <a:endParaRPr lang="ru-RU" altLang="ru-RU" b="1" dirty="0">
              <a:solidFill>
                <a:srgbClr val="009900"/>
              </a:solidFill>
            </a:endParaRPr>
          </a:p>
          <a:p>
            <a:pPr>
              <a:buFontTx/>
              <a:buChar char="-"/>
            </a:pPr>
            <a:r>
              <a:rPr lang="ru-RU" altLang="ru-RU" b="1" dirty="0">
                <a:solidFill>
                  <a:srgbClr val="009900"/>
                </a:solidFill>
              </a:rPr>
              <a:t> Благотворительный музыкальный фестиваль </a:t>
            </a:r>
          </a:p>
          <a:p>
            <a:r>
              <a:rPr lang="ru-RU" altLang="ru-RU" b="1" dirty="0">
                <a:solidFill>
                  <a:srgbClr val="009900"/>
                </a:solidFill>
              </a:rPr>
              <a:t>   «Дай лапу, Друг!»</a:t>
            </a:r>
          </a:p>
          <a:p>
            <a:pPr>
              <a:buFontTx/>
              <a:buChar char="-"/>
            </a:pPr>
            <a:endParaRPr lang="ru-RU" altLang="ru-RU" b="1" dirty="0">
              <a:solidFill>
                <a:srgbClr val="009900"/>
              </a:solidFill>
            </a:endParaRPr>
          </a:p>
          <a:p>
            <a:pPr>
              <a:buFontTx/>
              <a:buChar char="-"/>
            </a:pPr>
            <a:r>
              <a:rPr lang="ru-RU" altLang="ru-RU" b="1" dirty="0">
                <a:solidFill>
                  <a:srgbClr val="009900"/>
                </a:solidFill>
              </a:rPr>
              <a:t> Выставку-</a:t>
            </a:r>
            <a:r>
              <a:rPr lang="ru-RU" altLang="ru-RU" b="1" dirty="0" err="1">
                <a:solidFill>
                  <a:srgbClr val="009900"/>
                </a:solidFill>
              </a:rPr>
              <a:t>пристройство</a:t>
            </a:r>
            <a:r>
              <a:rPr lang="ru-RU" altLang="ru-RU" b="1" dirty="0">
                <a:solidFill>
                  <a:srgbClr val="009900"/>
                </a:solidFill>
              </a:rPr>
              <a:t> </a:t>
            </a:r>
          </a:p>
          <a:p>
            <a:r>
              <a:rPr lang="ru-RU" altLang="ru-RU" b="1" dirty="0">
                <a:solidFill>
                  <a:srgbClr val="009900"/>
                </a:solidFill>
              </a:rPr>
              <a:t>  кошек и собак #ДОМОЙ!</a:t>
            </a:r>
          </a:p>
          <a:p>
            <a:endParaRPr lang="ru-RU" altLang="ru-RU" dirty="0">
              <a:solidFill>
                <a:srgbClr val="433728"/>
              </a:solidFill>
            </a:endParaRPr>
          </a:p>
          <a:p>
            <a:pPr>
              <a:buFontTx/>
              <a:buChar char="-"/>
            </a:pPr>
            <a:r>
              <a:rPr lang="ru-RU" altLang="ru-RU" b="1" dirty="0">
                <a:solidFill>
                  <a:srgbClr val="009900"/>
                </a:solidFill>
              </a:rPr>
              <a:t>  Выставку-</a:t>
            </a:r>
            <a:r>
              <a:rPr lang="ru-RU" altLang="ru-RU" b="1" dirty="0" err="1">
                <a:solidFill>
                  <a:srgbClr val="009900"/>
                </a:solidFill>
              </a:rPr>
              <a:t>пристройство</a:t>
            </a:r>
            <a:endParaRPr lang="ru-RU" altLang="ru-RU" b="1" dirty="0">
              <a:solidFill>
                <a:srgbClr val="009900"/>
              </a:solidFill>
            </a:endParaRPr>
          </a:p>
          <a:p>
            <a:r>
              <a:rPr lang="ru-RU" altLang="ru-RU" b="1" dirty="0">
                <a:solidFill>
                  <a:srgbClr val="009900"/>
                </a:solidFill>
              </a:rPr>
              <a:t>   #ЁлкаДарящихНадежду_2025</a:t>
            </a:r>
          </a:p>
          <a:p>
            <a:endParaRPr lang="ru-RU" altLang="ru-RU" dirty="0">
              <a:solidFill>
                <a:srgbClr val="433728"/>
              </a:solidFill>
            </a:endParaRPr>
          </a:p>
          <a:p>
            <a:endParaRPr lang="ru-RU" altLang="ru-RU" dirty="0">
              <a:solidFill>
                <a:srgbClr val="433728"/>
              </a:solidFill>
            </a:endParaRPr>
          </a:p>
          <a:p>
            <a:endParaRPr lang="ru-RU" altLang="ru-RU" dirty="0"/>
          </a:p>
        </p:txBody>
      </p:sp>
      <p:sp>
        <p:nvSpPr>
          <p:cNvPr id="15362" name="Text Box 3">
            <a:extLst>
              <a:ext uri="{FF2B5EF4-FFF2-40B4-BE49-F238E27FC236}">
                <a16:creationId xmlns:a16="http://schemas.microsoft.com/office/drawing/2014/main" id="{1D11AC06-66B4-48DC-9B5B-AFFBBD052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230188"/>
            <a:ext cx="41036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b="1">
                <a:solidFill>
                  <a:srgbClr val="009900"/>
                </a:solidFill>
              </a:rPr>
              <a:t>Наши мероприятия</a:t>
            </a:r>
          </a:p>
        </p:txBody>
      </p:sp>
      <p:pic>
        <p:nvPicPr>
          <p:cNvPr id="15365" name="Picture 5" descr="IMG-20251220-WA0059">
            <a:extLst>
              <a:ext uri="{FF2B5EF4-FFF2-40B4-BE49-F238E27FC236}">
                <a16:creationId xmlns:a16="http://schemas.microsoft.com/office/drawing/2014/main" id="{446C971C-C409-413B-87D4-2AD38F5E7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13" y="2981325"/>
            <a:ext cx="7416800" cy="485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E56D30D8-26BA-41BE-A1D2-D031AD1AE81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09600" y="1546225"/>
            <a:ext cx="10004425" cy="1814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ru-RU" altLang="ru-RU" sz="1800" dirty="0">
                <a:latin typeface="Arial" panose="020B0604020202020204" pitchFamily="34" charset="0"/>
              </a:rPr>
              <a:t>  Мэр Москвы наградил наш фонд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«За вклад в благотворительность и в развитие гражданского общества»</a:t>
            </a:r>
          </a:p>
          <a:p>
            <a:pPr marL="0" indent="0"/>
            <a:r>
              <a:rPr lang="ru-RU" altLang="ru-RU" sz="1800" dirty="0">
                <a:latin typeface="Arial" panose="020B0604020202020204" pitchFamily="34" charset="0"/>
              </a:rPr>
              <a:t>  Лауреат Премии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Страну меняют люди</a:t>
            </a:r>
          </a:p>
          <a:p>
            <a:pPr marL="0" indent="0"/>
            <a:r>
              <a:rPr lang="ru-RU" altLang="ru-RU" sz="1800" dirty="0">
                <a:latin typeface="Arial" panose="020B0604020202020204" pitchFamily="34" charset="0"/>
              </a:rPr>
              <a:t>  Фонд получил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Грант Мэра Москвы</a:t>
            </a:r>
            <a:r>
              <a:rPr lang="ru-RU" altLang="ru-RU" sz="1800" dirty="0">
                <a:latin typeface="Arial" panose="020B0604020202020204" pitchFamily="34" charset="0"/>
              </a:rPr>
              <a:t> на издание Альманаха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«Приюти жизнь»</a:t>
            </a:r>
            <a:r>
              <a:rPr lang="ru-RU" altLang="ru-RU" sz="1800" dirty="0">
                <a:latin typeface="Arial" panose="020B0604020202020204" pitchFamily="34" charset="0"/>
              </a:rPr>
              <a:t> в номинации </a:t>
            </a:r>
            <a:r>
              <a:rPr lang="ru-RU" altLang="ru-RU" sz="1800" b="1" dirty="0">
                <a:solidFill>
                  <a:srgbClr val="009900"/>
                </a:solidFill>
                <a:latin typeface="Arial" panose="020B0604020202020204" pitchFamily="34" charset="0"/>
              </a:rPr>
              <a:t>«Творческая Москва».</a:t>
            </a:r>
          </a:p>
          <a:p>
            <a:pPr marL="0" indent="0"/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16386" name="Text Box 3">
            <a:extLst>
              <a:ext uri="{FF2B5EF4-FFF2-40B4-BE49-F238E27FC236}">
                <a16:creationId xmlns:a16="http://schemas.microsoft.com/office/drawing/2014/main" id="{17C18280-BD7B-4764-9D8C-CF9F0C76F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250825"/>
            <a:ext cx="7178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009900"/>
                </a:solidFill>
              </a:rPr>
              <a:t>Наши достижения</a:t>
            </a:r>
          </a:p>
        </p:txBody>
      </p:sp>
      <p:pic>
        <p:nvPicPr>
          <p:cNvPr id="16387" name="Рисунок 1">
            <a:extLst>
              <a:ext uri="{FF2B5EF4-FFF2-40B4-BE49-F238E27FC236}">
                <a16:creationId xmlns:a16="http://schemas.microsoft.com/office/drawing/2014/main" id="{DA293C94-1257-4DC4-BA8C-A2C2CAE5A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3484563"/>
            <a:ext cx="2833687" cy="434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photo_2025-11-28_14-41-25">
            <a:extLst>
              <a:ext uri="{FF2B5EF4-FFF2-40B4-BE49-F238E27FC236}">
                <a16:creationId xmlns:a16="http://schemas.microsoft.com/office/drawing/2014/main" id="{BDDB10AA-997E-4C1B-854E-773052D85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488" y="3413125"/>
            <a:ext cx="2392362" cy="425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Буфер обмена01">
            <a:extLst>
              <a:ext uri="{FF2B5EF4-FFF2-40B4-BE49-F238E27FC236}">
                <a16:creationId xmlns:a16="http://schemas.microsoft.com/office/drawing/2014/main" id="{5D71DED7-ED59-4287-B143-5762FD7E0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8" y="3484563"/>
            <a:ext cx="3752850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object 8">
            <a:extLst>
              <a:ext uri="{FF2B5EF4-FFF2-40B4-BE49-F238E27FC236}">
                <a16:creationId xmlns:a16="http://schemas.microsoft.com/office/drawing/2014/main" id="{FB072334-5149-4D52-8881-DD553993F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75" y="1393825"/>
            <a:ext cx="9623425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ru-RU" altLang="ru-RU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Подробнее о деятельности фонда и его программах на сайте http://www.ghope.ru. </a:t>
            </a:r>
          </a:p>
          <a:p>
            <a:pPr eaLnBrk="1" hangingPunct="1">
              <a:spcBef>
                <a:spcPts val="100"/>
              </a:spcBef>
            </a:pPr>
            <a:r>
              <a:rPr lang="ru-RU" altLang="ru-RU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Соцсети: ВК- https://vk.com/public212847706; </a:t>
            </a:r>
          </a:p>
          <a:p>
            <a:pPr eaLnBrk="1" hangingPunct="1">
              <a:spcBef>
                <a:spcPts val="100"/>
              </a:spcBef>
            </a:pPr>
            <a:r>
              <a:rPr lang="ru-RU" altLang="ru-RU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Телеграм- https://t.me/fondGH; </a:t>
            </a:r>
          </a:p>
          <a:p>
            <a:pPr eaLnBrk="1" hangingPunct="1">
              <a:spcBef>
                <a:spcPts val="100"/>
              </a:spcBef>
            </a:pPr>
            <a:r>
              <a:rPr lang="ru-RU" altLang="ru-RU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Одноклассники- https://ok.ru/giving.hope;</a:t>
            </a:r>
          </a:p>
          <a:p>
            <a:pPr eaLnBrk="1" hangingPunct="1">
              <a:spcBef>
                <a:spcPts val="100"/>
              </a:spcBef>
            </a:pPr>
            <a:r>
              <a:rPr lang="ru-RU" altLang="ru-RU" sz="20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ЯндексДзен</a:t>
            </a:r>
            <a:r>
              <a:rPr lang="ru-RU" altLang="ru-RU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- </a:t>
            </a:r>
            <a:r>
              <a:rPr lang="ru-RU" altLang="ru-RU" sz="2000" dirty="0">
                <a:solidFill>
                  <a:srgbClr val="000000"/>
                </a:solidFill>
                <a:latin typeface="Trebuchet MS" panose="020B0603020202020204" pitchFamily="34" charset="0"/>
                <a:hlinkClick r:id="rId2"/>
              </a:rPr>
              <a:t>https://dzen.ru/g_hope</a:t>
            </a:r>
            <a:endParaRPr lang="ru-RU" altLang="ru-RU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eaLnBrk="1" hangingPunct="1">
              <a:spcBef>
                <a:spcPts val="100"/>
              </a:spcBef>
            </a:pPr>
            <a:endParaRPr lang="ru-RU" altLang="ru-RU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eaLnBrk="1" hangingPunct="1">
              <a:spcBef>
                <a:spcPts val="100"/>
              </a:spcBef>
            </a:pPr>
            <a:endParaRPr lang="ru-RU" altLang="ru-RU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eaLnBrk="1" hangingPunct="1">
              <a:spcBef>
                <a:spcPts val="100"/>
              </a:spcBef>
            </a:pPr>
            <a:endParaRPr lang="ru-RU" altLang="ru-RU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eaLnBrk="1" hangingPunct="1">
              <a:spcBef>
                <a:spcPts val="100"/>
              </a:spcBef>
            </a:pPr>
            <a:endParaRPr lang="ru-RU" altLang="ru-RU" sz="13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17410" name="Picture 9" descr="лого">
            <a:extLst>
              <a:ext uri="{FF2B5EF4-FFF2-40B4-BE49-F238E27FC236}">
                <a16:creationId xmlns:a16="http://schemas.microsoft.com/office/drawing/2014/main" id="{4F0A2696-91EA-48C0-B88A-3C3317F40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5068888"/>
            <a:ext cx="46386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10">
            <a:extLst>
              <a:ext uri="{FF2B5EF4-FFF2-40B4-BE49-F238E27FC236}">
                <a16:creationId xmlns:a16="http://schemas.microsoft.com/office/drawing/2014/main" id="{2E7B80F2-76BB-4DAC-A2C4-C54E0B441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5" y="442913"/>
            <a:ext cx="68738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009900"/>
                </a:solidFill>
              </a:rPr>
              <a:t>Спасибо за вашу поддержку</a:t>
            </a:r>
            <a:r>
              <a:rPr lang="ru-RU" altLang="ru-RU" sz="2400" b="1">
                <a:solidFill>
                  <a:srgbClr val="009900"/>
                </a:solidFill>
              </a:rPr>
              <a:t>!</a:t>
            </a:r>
          </a:p>
        </p:txBody>
      </p:sp>
      <p:pic>
        <p:nvPicPr>
          <p:cNvPr id="17412" name="Picture 11" descr="код">
            <a:extLst>
              <a:ext uri="{FF2B5EF4-FFF2-40B4-BE49-F238E27FC236}">
                <a16:creationId xmlns:a16="http://schemas.microsoft.com/office/drawing/2014/main" id="{1791B1D2-1734-4EF3-B55E-9CFE8177E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984625"/>
            <a:ext cx="3581400" cy="355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</TotalTime>
  <Words>995</Words>
  <Application>Microsoft Office PowerPoint</Application>
  <PresentationFormat>Произвольный</PresentationFormat>
  <Paragraphs>126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Trebuchet MS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dc:creator>User</dc:creator>
  <cp:lastModifiedBy>Vanyatkco Vanyatkco</cp:lastModifiedBy>
  <cp:revision>51</cp:revision>
  <dcterms:created xsi:type="dcterms:W3CDTF">2025-04-30T08:19:48Z</dcterms:created>
  <dcterms:modified xsi:type="dcterms:W3CDTF">2026-06-22T16:18:00Z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2025-03-19T00:00:00Z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2025-04-30T00:00:00Z</vt:filetime>
  </property>
  <property fmtid="{D5CDD505-2E9C-101B-9397-08002B2CF9AE}" pid="5" name="Producer">
    <vt:lpwstr>GPL Ghostscript 9.56.1</vt:lpwstr>
  </property>
</Properties>
</file>