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57" r:id="rId3"/>
    <p:sldId id="267" r:id="rId4"/>
    <p:sldId id="259" r:id="rId5"/>
    <p:sldId id="260" r:id="rId6"/>
    <p:sldId id="268" r:id="rId7"/>
    <p:sldId id="271" r:id="rId8"/>
    <p:sldId id="272" r:id="rId9"/>
    <p:sldId id="263" r:id="rId10"/>
  </p:sldIdLst>
  <p:sldSz cx="11430000" cy="8121650"/>
  <p:notesSz cx="11430000" cy="812165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75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953000" cy="4064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473825" y="0"/>
            <a:ext cx="4953000" cy="4064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C57E8E-0D1F-45F4-BA1E-2FC3B1385381}" type="datetimeFigureOut">
              <a:rPr lang="ru-RU"/>
              <a:pPr>
                <a:defRPr/>
              </a:pPr>
              <a:t>14.05.2025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786188" y="1016000"/>
            <a:ext cx="3857625" cy="274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143000" y="3908425"/>
            <a:ext cx="9144000" cy="319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7715250"/>
            <a:ext cx="4953000" cy="406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473825" y="7715250"/>
            <a:ext cx="4953000" cy="406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CF2999E-378C-4CB1-883C-21BD407731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927022C-3994-472D-950E-6AF21134EC64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57250" y="1998027"/>
            <a:ext cx="9715500" cy="1353502"/>
          </a:xfrm>
          <a:prstGeom prst="rect">
            <a:avLst/>
          </a:prstGeom>
        </p:spPr>
        <p:txBody>
          <a:bodyPr/>
          <a:lstStyle>
            <a:lvl1pPr>
              <a:defRPr sz="3350" b="1" i="0">
                <a:solidFill>
                  <a:srgbClr val="4337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14500" y="3609340"/>
            <a:ext cx="8001000" cy="1611312"/>
          </a:xfrm>
          <a:prstGeom prst="rect">
            <a:avLst/>
          </a:prstGeom>
        </p:spPr>
        <p:txBody>
          <a:bodyPr/>
          <a:lstStyle>
            <a:lvl1pPr>
              <a:defRPr sz="1350" b="0" i="0">
                <a:solidFill>
                  <a:srgbClr val="43372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F58D4-D3AB-463A-A624-F5C3B673F697}" type="datetimeFigureOut">
              <a:rPr lang="en-US" altLang="ru-RU"/>
              <a:pPr>
                <a:defRPr/>
              </a:pPr>
              <a:t>5/14/2025</a:t>
            </a:fld>
            <a:endParaRPr lang="en-US" alt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5AFFA-28C9-4BAF-898D-CB80236C87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518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350" b="1" i="0">
                <a:solidFill>
                  <a:srgbClr val="4337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1350" b="0" i="0">
                <a:solidFill>
                  <a:srgbClr val="43372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27A3E-7D49-4FF4-B0D8-224DD917E8C8}" type="datetimeFigureOut">
              <a:rPr lang="en-US" altLang="ru-RU"/>
              <a:pPr>
                <a:defRPr/>
              </a:pPr>
              <a:t>5/14/2025</a:t>
            </a:fld>
            <a:endParaRPr lang="en-US" alt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5DBAB-32BC-4DA6-AD0C-1932F9036E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5820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350" b="1" i="0">
                <a:solidFill>
                  <a:srgbClr val="4337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71500" y="1482407"/>
            <a:ext cx="4972050" cy="425386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86450" y="1482407"/>
            <a:ext cx="4972050" cy="425386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E3A53-FB5F-48C8-9B8C-934323BB51AC}" type="datetimeFigureOut">
              <a:rPr lang="en-US" altLang="ru-RU"/>
              <a:pPr>
                <a:defRPr/>
              </a:pPr>
              <a:t>5/14/2025</a:t>
            </a:fld>
            <a:endParaRPr lang="en-US" altLang="ru-RU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23D01-7654-48CE-B5D0-3BD93135A7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359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350" b="1" i="0">
                <a:solidFill>
                  <a:srgbClr val="4337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62C55-3725-44FB-9271-6503B657E52A}" type="datetimeFigureOut">
              <a:rPr lang="en-US" altLang="ru-RU"/>
              <a:pPr>
                <a:defRPr/>
              </a:pPr>
              <a:t>5/14/2025</a:t>
            </a:fld>
            <a:endParaRPr lang="en-US" altLang="ru-RU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FDFA2-DC5E-4928-AC70-734AB128B6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4542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37148-76FD-4912-95D4-213B1FC19E34}" type="datetimeFigureOut">
              <a:rPr lang="en-US" altLang="ru-RU"/>
              <a:pPr>
                <a:defRPr/>
              </a:pPr>
              <a:t>5/14/2025</a:t>
            </a:fld>
            <a:endParaRPr lang="en-US" altLang="ru-RU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8D8F3-50D8-4091-9A46-3445B4A1F7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453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g object 16"/>
          <p:cNvSpPr>
            <a:spLocks noChangeArrowheads="1"/>
          </p:cNvSpPr>
          <p:nvPr/>
        </p:nvSpPr>
        <p:spPr bwMode="auto">
          <a:xfrm>
            <a:off x="0" y="0"/>
            <a:ext cx="11430000" cy="6438900"/>
          </a:xfrm>
          <a:custGeom>
            <a:avLst/>
            <a:gdLst>
              <a:gd name="T0" fmla="*/ 0 w 11430000"/>
              <a:gd name="T1" fmla="*/ 0 h 6438900"/>
              <a:gd name="T2" fmla="*/ 11430000 w 11430000"/>
              <a:gd name="T3" fmla="*/ 6438900 h 6438900"/>
            </a:gdLst>
            <a:ahLst/>
            <a:cxnLst/>
            <a:rect l="T0" t="T1" r="T2" b="T3"/>
            <a:pathLst>
              <a:path w="11430000" h="6438900">
                <a:moveTo>
                  <a:pt x="11430000" y="0"/>
                </a:moveTo>
                <a:lnTo>
                  <a:pt x="0" y="0"/>
                </a:lnTo>
                <a:lnTo>
                  <a:pt x="0" y="6438900"/>
                </a:lnTo>
                <a:lnTo>
                  <a:pt x="11430000" y="6438900"/>
                </a:lnTo>
                <a:lnTo>
                  <a:pt x="11430000" y="0"/>
                </a:lnTo>
                <a:close/>
              </a:path>
            </a:pathLst>
          </a:custGeom>
          <a:solidFill>
            <a:srgbClr val="FFFC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60650" y="2587625"/>
            <a:ext cx="927100" cy="539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1" i="0">
                <a:solidFill>
                  <a:srgbClr val="4337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7375" y="2911475"/>
            <a:ext cx="5899150" cy="1944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433728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1029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3886200" y="5994400"/>
            <a:ext cx="3657600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Holder 5"/>
          <p:cNvSpPr>
            <a:spLocks noGrp="1"/>
          </p:cNvSpPr>
          <p:nvPr>
            <p:ph type="dt" sz="half" idx="6"/>
          </p:nvPr>
        </p:nvSpPr>
        <p:spPr bwMode="auto">
          <a:xfrm>
            <a:off x="571500" y="5994400"/>
            <a:ext cx="2628900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90A7900-9F13-460D-8514-CCA8693E5745}" type="datetimeFigureOut">
              <a:rPr lang="en-US" altLang="ru-RU"/>
              <a:pPr>
                <a:defRPr/>
              </a:pPr>
              <a:t>5/14/2025</a:t>
            </a:fld>
            <a:endParaRPr lang="en-US" alt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29600" y="5994400"/>
            <a:ext cx="2628900" cy="27463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97D811C-B5F4-44DD-BD50-46B686C56C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dzen.ru/g_hope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>
            <p:ph type="body" idx="4294967295"/>
          </p:nvPr>
        </p:nvSpPr>
        <p:spPr bwMode="auto">
          <a:xfrm>
            <a:off x="533400" y="1851025"/>
            <a:ext cx="6324600" cy="529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34000"/>
              </a:lnSpc>
              <a:spcBef>
                <a:spcPts val="1500"/>
              </a:spcBef>
              <a:buFontTx/>
              <a:buNone/>
            </a:pPr>
            <a:r>
              <a:rPr lang="ru-RU" altLang="ru-RU" sz="2200" b="1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Наш фонд был зарегистрирован в 2010 году.</a:t>
            </a:r>
          </a:p>
          <a:p>
            <a:pPr eaLnBrk="1" hangingPunct="1">
              <a:lnSpc>
                <a:spcPct val="134000"/>
              </a:lnSpc>
              <a:spcBef>
                <a:spcPts val="1500"/>
              </a:spcBef>
              <a:buFontTx/>
              <a:buNone/>
            </a:pPr>
            <a:r>
              <a:rPr lang="ru-RU" altLang="ru-RU" sz="2200" b="1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Наши основные программы:</a:t>
            </a:r>
          </a:p>
          <a:p>
            <a:pPr eaLnBrk="1" hangingPunct="1">
              <a:lnSpc>
                <a:spcPct val="134000"/>
              </a:lnSpc>
              <a:spcBef>
                <a:spcPts val="1500"/>
              </a:spcBef>
              <a:buFontTx/>
              <a:buNone/>
            </a:pPr>
            <a:r>
              <a:rPr lang="ru-RU" altLang="ru-RU" sz="2200" b="1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«Помощь приютам»</a:t>
            </a:r>
          </a:p>
          <a:p>
            <a:pPr eaLnBrk="1" hangingPunct="1">
              <a:lnSpc>
                <a:spcPct val="134000"/>
              </a:lnSpc>
              <a:spcBef>
                <a:spcPts val="1500"/>
              </a:spcBef>
              <a:buFontTx/>
              <a:buNone/>
            </a:pPr>
            <a:r>
              <a:rPr lang="ru-RU" altLang="ru-RU" sz="2200" b="1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«Стерилизация»</a:t>
            </a:r>
          </a:p>
          <a:p>
            <a:pPr eaLnBrk="1" hangingPunct="1">
              <a:lnSpc>
                <a:spcPct val="134000"/>
              </a:lnSpc>
              <a:spcBef>
                <a:spcPts val="1500"/>
              </a:spcBef>
              <a:buFontTx/>
              <a:buNone/>
            </a:pPr>
            <a:r>
              <a:rPr lang="ru-RU" altLang="ru-RU" sz="2200" b="1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«Лечение»</a:t>
            </a:r>
          </a:p>
          <a:p>
            <a:pPr eaLnBrk="1" hangingPunct="1">
              <a:lnSpc>
                <a:spcPct val="134000"/>
              </a:lnSpc>
              <a:spcBef>
                <a:spcPts val="1500"/>
              </a:spcBef>
              <a:buFontTx/>
              <a:buNone/>
            </a:pPr>
            <a:r>
              <a:rPr lang="ru-RU" altLang="ru-RU" sz="2200" b="1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«Ищу хозяина»</a:t>
            </a:r>
          </a:p>
          <a:p>
            <a:pPr eaLnBrk="1" hangingPunct="1">
              <a:lnSpc>
                <a:spcPct val="134000"/>
              </a:lnSpc>
              <a:spcBef>
                <a:spcPts val="1500"/>
              </a:spcBef>
              <a:buFontTx/>
              <a:buNone/>
            </a:pPr>
            <a:r>
              <a:rPr lang="ru-RU" altLang="ru-RU" sz="2200" b="1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«Уроки доброты»</a:t>
            </a:r>
          </a:p>
          <a:p>
            <a:pPr eaLnBrk="1" hangingPunct="1">
              <a:lnSpc>
                <a:spcPct val="134000"/>
              </a:lnSpc>
              <a:spcBef>
                <a:spcPts val="1500"/>
              </a:spcBef>
              <a:buFontTx/>
              <a:buNone/>
            </a:pPr>
            <a:r>
              <a:rPr lang="ru-RU" altLang="ru-RU" sz="2200" b="1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«Социальная реклама»</a:t>
            </a:r>
          </a:p>
          <a:p>
            <a:pPr>
              <a:lnSpc>
                <a:spcPct val="90000"/>
              </a:lnSpc>
            </a:pPr>
            <a:endParaRPr lang="ru-RU" altLang="ru-RU" sz="2200" b="1" smtClean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28600" y="327025"/>
            <a:ext cx="10287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3000" b="1">
                <a:solidFill>
                  <a:srgbClr val="009900"/>
                </a:solidFill>
              </a:rPr>
              <a:t>Годовой отчёт о деятельности </a:t>
            </a:r>
          </a:p>
          <a:p>
            <a:pPr algn="ctr"/>
            <a:r>
              <a:rPr lang="ru-RU" altLang="ru-RU" sz="3000" b="1">
                <a:solidFill>
                  <a:srgbClr val="009900"/>
                </a:solidFill>
              </a:rPr>
              <a:t>Фонда «Дарящие надежду»</a:t>
            </a:r>
          </a:p>
          <a:p>
            <a:pPr algn="ctr"/>
            <a:r>
              <a:rPr lang="ru-RU" altLang="ru-RU" sz="3000" b="1">
                <a:solidFill>
                  <a:srgbClr val="009900"/>
                </a:solidFill>
              </a:rPr>
              <a:t>За 2024 год</a:t>
            </a:r>
          </a:p>
        </p:txBody>
      </p:sp>
      <p:pic>
        <p:nvPicPr>
          <p:cNvPr id="3076" name="Picture 6" descr="WhatsApp Image 2025-05-14 at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689225"/>
            <a:ext cx="5638800" cy="405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bject 6"/>
          <p:cNvSpPr txBox="1">
            <a:spLocks noChangeArrowheads="1"/>
          </p:cNvSpPr>
          <p:nvPr/>
        </p:nvSpPr>
        <p:spPr bwMode="auto">
          <a:xfrm>
            <a:off x="609600" y="250825"/>
            <a:ext cx="5661025" cy="721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34000"/>
              </a:lnSpc>
              <a:spcBef>
                <a:spcPts val="100"/>
              </a:spcBef>
            </a:pPr>
            <a:r>
              <a:rPr lang="ru-RU" altLang="ru-RU" sz="2400" b="1">
                <a:solidFill>
                  <a:srgbClr val="009900"/>
                </a:solidFill>
                <a:latin typeface="Trebuchet MS" panose="020B0603020202020204" pitchFamily="34" charset="0"/>
              </a:rPr>
              <a:t>Наши основные задачи:</a:t>
            </a:r>
            <a:endParaRPr lang="ru-RU" altLang="ru-RU" sz="1600" b="1">
              <a:solidFill>
                <a:srgbClr val="433728"/>
              </a:solidFill>
            </a:endParaRPr>
          </a:p>
          <a:p>
            <a:pPr eaLnBrk="1" hangingPunct="1">
              <a:lnSpc>
                <a:spcPct val="134000"/>
              </a:lnSpc>
              <a:spcBef>
                <a:spcPts val="100"/>
              </a:spcBef>
            </a:pPr>
            <a:r>
              <a:rPr lang="ru-RU" altLang="ru-RU" b="1">
                <a:solidFill>
                  <a:srgbClr val="433728"/>
                </a:solidFill>
                <a:latin typeface="Trebuchet MS" panose="020B0603020202020204" pitchFamily="34" charset="0"/>
              </a:rPr>
              <a:t>— пропаганда гуманного, ответственного отношения к животным;</a:t>
            </a:r>
          </a:p>
          <a:p>
            <a:pPr eaLnBrk="1" hangingPunct="1">
              <a:lnSpc>
                <a:spcPct val="134000"/>
              </a:lnSpc>
              <a:spcBef>
                <a:spcPts val="100"/>
              </a:spcBef>
            </a:pPr>
            <a:r>
              <a:rPr lang="ru-RU" altLang="ru-RU" b="1">
                <a:solidFill>
                  <a:srgbClr val="433728"/>
                </a:solidFill>
                <a:latin typeface="Trebuchet MS" panose="020B0603020202020204" pitchFamily="34" charset="0"/>
              </a:rPr>
              <a:t>— объединение конструктивных зоозащитных сил;</a:t>
            </a:r>
          </a:p>
          <a:p>
            <a:pPr eaLnBrk="1" hangingPunct="1">
              <a:lnSpc>
                <a:spcPct val="134000"/>
              </a:lnSpc>
              <a:spcBef>
                <a:spcPts val="100"/>
              </a:spcBef>
            </a:pPr>
            <a:r>
              <a:rPr lang="ru-RU" altLang="ru-RU" b="1">
                <a:solidFill>
                  <a:srgbClr val="433728"/>
                </a:solidFill>
                <a:latin typeface="Trebuchet MS" panose="020B0603020202020204" pitchFamily="34" charset="0"/>
              </a:rPr>
              <a:t>— привлечение населения к решению проблемы бездомных животных гуманными способами (пристройство животных из приютов, стерилизация);</a:t>
            </a:r>
          </a:p>
          <a:p>
            <a:pPr eaLnBrk="1" hangingPunct="1">
              <a:lnSpc>
                <a:spcPct val="134000"/>
              </a:lnSpc>
              <a:spcBef>
                <a:spcPts val="100"/>
              </a:spcBef>
            </a:pPr>
            <a:r>
              <a:rPr lang="ru-RU" altLang="ru-RU" b="1">
                <a:solidFill>
                  <a:srgbClr val="433728"/>
                </a:solidFill>
                <a:latin typeface="Trebuchet MS" panose="020B0603020202020204" pitchFamily="34" charset="0"/>
              </a:rPr>
              <a:t>— участие в реформировании и совершенствовании законодательства о защите животных;</a:t>
            </a:r>
          </a:p>
          <a:p>
            <a:pPr eaLnBrk="1" hangingPunct="1">
              <a:lnSpc>
                <a:spcPct val="134000"/>
              </a:lnSpc>
              <a:spcBef>
                <a:spcPts val="100"/>
              </a:spcBef>
            </a:pPr>
            <a:r>
              <a:rPr lang="ru-RU" altLang="ru-RU" b="1">
                <a:solidFill>
                  <a:srgbClr val="433728"/>
                </a:solidFill>
                <a:latin typeface="Trebuchet MS" panose="020B0603020202020204" pitchFamily="34" charset="0"/>
              </a:rPr>
              <a:t>— ведение конструктивного диалога с органами власти и местного самоуправления;</a:t>
            </a:r>
          </a:p>
          <a:p>
            <a:pPr eaLnBrk="1" hangingPunct="1">
              <a:lnSpc>
                <a:spcPct val="134000"/>
              </a:lnSpc>
              <a:spcBef>
                <a:spcPts val="100"/>
              </a:spcBef>
            </a:pPr>
            <a:r>
              <a:rPr lang="ru-RU" altLang="ru-RU" b="1">
                <a:solidFill>
                  <a:srgbClr val="433728"/>
                </a:solidFill>
                <a:latin typeface="Trebuchet MS" panose="020B0603020202020204" pitchFamily="34" charset="0"/>
              </a:rPr>
              <a:t>— популяризация приютских животных, социальная реклама;</a:t>
            </a:r>
          </a:p>
          <a:p>
            <a:pPr eaLnBrk="1" hangingPunct="1">
              <a:lnSpc>
                <a:spcPct val="134000"/>
              </a:lnSpc>
              <a:spcBef>
                <a:spcPts val="100"/>
              </a:spcBef>
            </a:pPr>
            <a:r>
              <a:rPr lang="ru-RU" altLang="ru-RU" b="1">
                <a:solidFill>
                  <a:srgbClr val="433728"/>
                </a:solidFill>
                <a:latin typeface="Trebuchet MS" panose="020B0603020202020204" pitchFamily="34" charset="0"/>
              </a:rPr>
              <a:t>— внедрение комплексного решения проблемы бездомных животных в Москве и других регионах.</a:t>
            </a:r>
            <a:endParaRPr lang="ru-RU" altLang="ru-RU" b="1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4099" name="Text Box 15"/>
          <p:cNvSpPr txBox="1">
            <a:spLocks noChangeArrowheads="1"/>
          </p:cNvSpPr>
          <p:nvPr/>
        </p:nvSpPr>
        <p:spPr bwMode="auto">
          <a:xfrm>
            <a:off x="7848600" y="403225"/>
            <a:ext cx="2743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b="1">
                <a:solidFill>
                  <a:srgbClr val="009900"/>
                </a:solidFill>
              </a:rPr>
              <a:t>Наши ценности</a:t>
            </a:r>
          </a:p>
          <a:p>
            <a:endParaRPr lang="ru-RU" altLang="ru-RU" sz="2400" b="1">
              <a:solidFill>
                <a:srgbClr val="009900"/>
              </a:solidFill>
            </a:endParaRPr>
          </a:p>
          <a:p>
            <a:r>
              <a:rPr lang="ru-RU" altLang="ru-RU" b="1">
                <a:solidFill>
                  <a:srgbClr val="433728"/>
                </a:solidFill>
              </a:rPr>
              <a:t>- Сострадание</a:t>
            </a:r>
            <a:endParaRPr lang="ru-RU" altLang="ru-RU" b="1">
              <a:solidFill>
                <a:srgbClr val="000000"/>
              </a:solidFill>
            </a:endParaRPr>
          </a:p>
          <a:p>
            <a:r>
              <a:rPr lang="ru-RU" altLang="ru-RU" b="1">
                <a:solidFill>
                  <a:srgbClr val="433728"/>
                </a:solidFill>
              </a:rPr>
              <a:t>- Ответственность</a:t>
            </a:r>
          </a:p>
          <a:p>
            <a:r>
              <a:rPr lang="ru-RU" altLang="ru-RU" b="1">
                <a:solidFill>
                  <a:srgbClr val="433728"/>
                </a:solidFill>
              </a:rPr>
              <a:t>- Прозрачность</a:t>
            </a:r>
            <a:endParaRPr lang="ru-RU" altLang="ru-RU" b="1">
              <a:solidFill>
                <a:srgbClr val="000000"/>
              </a:solidFill>
            </a:endParaRPr>
          </a:p>
          <a:p>
            <a:endParaRPr lang="ru-RU" altLang="ru-RU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 rot="10786759" flipV="1">
            <a:off x="1897063" y="2230438"/>
            <a:ext cx="7869237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b="1"/>
              <a:t>Пожертвования от физических лиц   </a:t>
            </a:r>
            <a:r>
              <a:rPr lang="ru-RU" altLang="ru-RU" sz="2000" b="1">
                <a:solidFill>
                  <a:srgbClr val="009900"/>
                </a:solidFill>
              </a:rPr>
              <a:t>2 701 443,45 руб.</a:t>
            </a:r>
          </a:p>
          <a:p>
            <a:endParaRPr lang="ru-RU" altLang="ru-RU" sz="2000" b="1">
              <a:solidFill>
                <a:srgbClr val="009900"/>
              </a:solidFill>
            </a:endParaRPr>
          </a:p>
          <a:p>
            <a:r>
              <a:rPr lang="ru-RU" altLang="ru-RU" sz="2000" b="1">
                <a:solidFill>
                  <a:srgbClr val="000000"/>
                </a:solidFill>
              </a:rPr>
              <a:t>Поступления от юридических лиц     </a:t>
            </a:r>
            <a:r>
              <a:rPr lang="ru-RU" altLang="ru-RU" sz="2000" b="1">
                <a:solidFill>
                  <a:srgbClr val="009900"/>
                </a:solidFill>
              </a:rPr>
              <a:t>8 735 780,60 руб.</a:t>
            </a:r>
          </a:p>
          <a:p>
            <a:endParaRPr lang="ru-RU" altLang="ru-RU" sz="2000" b="1">
              <a:solidFill>
                <a:srgbClr val="009900"/>
              </a:solidFill>
            </a:endParaRPr>
          </a:p>
          <a:p>
            <a:endParaRPr lang="ru-RU" altLang="ru-RU" sz="2000" b="1">
              <a:solidFill>
                <a:srgbClr val="000000"/>
              </a:solidFill>
            </a:endParaRPr>
          </a:p>
          <a:p>
            <a:r>
              <a:rPr lang="ru-RU" altLang="ru-RU" sz="2400" b="1">
                <a:solidFill>
                  <a:srgbClr val="000000"/>
                </a:solidFill>
              </a:rPr>
              <a:t>Итого:                                         </a:t>
            </a:r>
            <a:r>
              <a:rPr lang="ru-RU" altLang="ru-RU" sz="2400" b="1">
                <a:solidFill>
                  <a:srgbClr val="009900"/>
                </a:solidFill>
              </a:rPr>
              <a:t>11 437 224,05 руб.</a:t>
            </a: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685800" y="519113"/>
            <a:ext cx="101346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3200" b="1">
                <a:solidFill>
                  <a:srgbClr val="009900"/>
                </a:solidFill>
              </a:rPr>
              <a:t>Источники поступления денежных средств</a:t>
            </a:r>
          </a:p>
          <a:p>
            <a:pPr algn="ctr"/>
            <a:endParaRPr lang="ru-RU" altLang="ru-RU" sz="3200" b="1"/>
          </a:p>
          <a:p>
            <a:pPr algn="ctr"/>
            <a:endParaRPr lang="ru-RU" altLang="ru-RU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Текст 4"/>
          <p:cNvSpPr>
            <a:spLocks noGrp="1"/>
          </p:cNvSpPr>
          <p:nvPr>
            <p:ph type="body" idx="4294967295"/>
          </p:nvPr>
        </p:nvSpPr>
        <p:spPr bwMode="auto">
          <a:xfrm>
            <a:off x="762000" y="1089025"/>
            <a:ext cx="9677400" cy="10518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ПРОГРАММА «ПОМОЩЬ ПРИЮТАМ— 2024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»: </a:t>
            </a:r>
            <a:b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- собрано и куплено 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82908,2 кг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корма для приютов.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- собрано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7782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штук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лакомств и расходников.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Общая сумма, на которую были закуплены корма, крупы, лекарства, стройматериалы и оплачены прочие нужды приютов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 04154,35 руб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ru-RU" altLang="ru-RU" sz="18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ПРОГРАММА «СТЕРИЛИЗАЦИЯ — 2024»: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- стерилизовано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665 животных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(кошек 534; собак: 131) на общую сумму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2 136 952 руб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. </a:t>
            </a:r>
          </a:p>
          <a:p>
            <a:pPr>
              <a:lnSpc>
                <a:spcPct val="80000"/>
              </a:lnSpc>
            </a:pPr>
            <a:endParaRPr lang="ru-RU" altLang="ru-RU" sz="18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3) ПРОГРАММА «ЛЕЧЕНИЕ— 2024»: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- помощь оказана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52 животным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на сумму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4 067 849,05 руб. </a:t>
            </a:r>
          </a:p>
          <a:p>
            <a:pPr>
              <a:lnSpc>
                <a:spcPct val="80000"/>
              </a:lnSpc>
            </a:pPr>
            <a:endParaRPr lang="ru-RU" altLang="ru-RU" sz="1800" b="1" smtClean="0">
              <a:solidFill>
                <a:srgbClr val="009900"/>
              </a:solidFill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4) ПРОГРАММА «ИЩУ ХОЗЯИНА— 24»: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дом найден для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71 хвостика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(54 кошек и 17 собак)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потрачено(на подготовку и проведение выставок, расходы на рекламу)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2 032 949,94 руб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ru-RU" altLang="ru-RU" sz="1800" b="1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5)  ПРОГРАММА «ПЕНСИОННЫЙ ФОНД»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629 488 руб.</a:t>
            </a:r>
          </a:p>
          <a:p>
            <a:pPr>
              <a:lnSpc>
                <a:spcPct val="80000"/>
              </a:lnSpc>
            </a:pPr>
            <a:endParaRPr lang="ru-RU" altLang="ru-RU" sz="1800" b="1" smtClean="0">
              <a:solidFill>
                <a:srgbClr val="009900"/>
              </a:solidFill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6)  ОПЛАТА СЧЕТОВ ЗА УСЛУГИ СВЯЗИ ПАО «МТС»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47 133,20 руб</a:t>
            </a:r>
            <a:r>
              <a:rPr lang="en-US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.</a:t>
            </a:r>
            <a:endParaRPr lang="ru-RU" altLang="ru-RU" sz="1800" b="1" smtClean="0">
              <a:solidFill>
                <a:srgbClr val="009900"/>
              </a:solidFill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7)  БАНКОВСКОЕ ОБСЛУЖИВАНИЕ, ВКЛЮЧАЯ АРЕНДУ ТЕРМИНАЛА 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56 665,81</a:t>
            </a: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8)  ТРУДОВАЯ ОПЛАТА СОТРУДНИКОВ, НАЛОГИ, ОМС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3 247 084,95 руб</a:t>
            </a: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altLang="ru-RU" sz="1800" b="1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9)  АДМИНИСТРАТИВНО-ХОЗЯЙСТВЕННЫЕ НУЖДЫ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299 696,84</a:t>
            </a:r>
          </a:p>
          <a:p>
            <a:pPr>
              <a:lnSpc>
                <a:spcPct val="80000"/>
              </a:lnSpc>
            </a:pPr>
            <a:endParaRPr lang="ru-RU" altLang="ru-RU" sz="1800" b="1" smtClean="0">
              <a:solidFill>
                <a:srgbClr val="009900"/>
              </a:solidFill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4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ИТОГО по расходам 13 559 367,14 руб.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 sz="2400" b="1" smtClean="0">
              <a:solidFill>
                <a:srgbClr val="009900"/>
              </a:solidFill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b="1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b="1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>
              <a:lnSpc>
                <a:spcPct val="80000"/>
              </a:lnSpc>
            </a:pPr>
            <a:endParaRPr lang="ru-RU" altLang="ru-RU" sz="1700" smtClean="0"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1584325" y="366713"/>
            <a:ext cx="7254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b="1">
                <a:solidFill>
                  <a:srgbClr val="009900"/>
                </a:solidFill>
              </a:rPr>
              <a:t>Куда направляются собранные средства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1"/>
          <p:cNvSpPr>
            <a:spLocks noChangeArrowheads="1"/>
          </p:cNvSpPr>
          <p:nvPr/>
        </p:nvSpPr>
        <p:spPr bwMode="auto">
          <a:xfrm>
            <a:off x="304800" y="1774825"/>
            <a:ext cx="105156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rgbClr val="009900"/>
                </a:solidFill>
              </a:rPr>
              <a:t>Программа «Уроки Доброты»</a:t>
            </a:r>
            <a:r>
              <a:rPr lang="ru-RU" altLang="ru-RU"/>
              <a:t> призвана привить подрастающему поколению гуманное и ответственное отношение к «братьям нашим меньшим». Это необходимо для того, чтобы в нашей стране выросло поколение добрых и отзывчивых людей, и, как следствие — стало меньше бездомных и несчастных животных.</a:t>
            </a:r>
          </a:p>
          <a:p>
            <a:pPr eaLnBrk="1" hangingPunct="1"/>
            <a:r>
              <a:rPr lang="ru-RU" altLang="ru-RU"/>
              <a:t>В 2024 году мы провели </a:t>
            </a:r>
            <a:r>
              <a:rPr lang="ru-RU" altLang="ru-RU" b="1">
                <a:solidFill>
                  <a:srgbClr val="009900"/>
                </a:solidFill>
              </a:rPr>
              <a:t>более 20-ти</a:t>
            </a:r>
            <a:r>
              <a:rPr lang="ru-RU" altLang="ru-RU"/>
              <a:t> «Уроков доброты в школах. 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Запустили проект </a:t>
            </a:r>
            <a:r>
              <a:rPr lang="ru-RU" altLang="ru-RU" b="1">
                <a:solidFill>
                  <a:srgbClr val="009900"/>
                </a:solidFill>
              </a:rPr>
              <a:t>«Дети читают собакам».</a:t>
            </a:r>
            <a:r>
              <a:rPr lang="ru-RU" altLang="ru-RU"/>
              <a:t> 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В рамках просветительского проекта «Уроки Доброты» мы </a:t>
            </a:r>
            <a:r>
              <a:rPr lang="ru-RU" altLang="ru-RU" b="1">
                <a:solidFill>
                  <a:srgbClr val="009900"/>
                </a:solidFill>
              </a:rPr>
              <a:t>запустили онлайн-школу «</a:t>
            </a:r>
            <a:r>
              <a:rPr lang="en-US" altLang="ru-RU" b="1">
                <a:solidFill>
                  <a:srgbClr val="009900"/>
                </a:solidFill>
              </a:rPr>
              <a:t>PRO</a:t>
            </a:r>
            <a:r>
              <a:rPr lang="ru-RU" altLang="ru-RU" b="1">
                <a:solidFill>
                  <a:srgbClr val="009900"/>
                </a:solidFill>
              </a:rPr>
              <a:t>- добро».</a:t>
            </a:r>
            <a:r>
              <a:rPr lang="ru-RU" altLang="ru-RU"/>
              <a:t> Это несколько вебинаров для педагогов, студентов, чиновников и коллег из общественных организаций, которые работают в сфере помощи животным. У нас обучались представители из 20 регионов, в том числе, ХМАО, Санкт-Петербург, ЯНАО, Ростовская область, Пермь, Югра, Иркутск и др.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В рамках просветительской деятельности фонда, рассказывая о гуманном и ответственном отношении к животным, мы проводим </a:t>
            </a:r>
            <a:r>
              <a:rPr lang="ru-RU" altLang="ru-RU" b="1">
                <a:solidFill>
                  <a:srgbClr val="009900"/>
                </a:solidFill>
              </a:rPr>
              <a:t>#ПрогулкиДарящиеНадежду</a:t>
            </a:r>
            <a:r>
              <a:rPr lang="ru-RU" altLang="ru-RU"/>
              <a:t>. Дважды в месяц мы возим в приют гостей – студентов, сотрудников компаний, банков и др,гдеони выгуливают собак, общаются с ними.  Всего за 2024 годы в Прогулках участвовали </a:t>
            </a:r>
            <a:r>
              <a:rPr lang="ru-RU" altLang="ru-RU" b="1">
                <a:solidFill>
                  <a:srgbClr val="009900"/>
                </a:solidFill>
              </a:rPr>
              <a:t>280 человек. </a:t>
            </a: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3021013" y="534988"/>
            <a:ext cx="41989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3200" b="1">
                <a:solidFill>
                  <a:srgbClr val="009900"/>
                </a:solidFill>
              </a:rPr>
              <a:t>Наша деятельность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81000" y="828675"/>
            <a:ext cx="10744200" cy="729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433728"/>
              </a:solidFill>
            </a:endParaRPr>
          </a:p>
          <a:p>
            <a:r>
              <a:rPr lang="ru-RU" altLang="ru-RU" sz="2000" b="1">
                <a:solidFill>
                  <a:srgbClr val="009900"/>
                </a:solidFill>
              </a:rPr>
              <a:t>Приняли участие:</a:t>
            </a:r>
          </a:p>
          <a:p>
            <a:endParaRPr lang="ru-RU" altLang="ru-RU" sz="2000" b="1">
              <a:solidFill>
                <a:srgbClr val="009900"/>
              </a:solidFill>
            </a:endParaRPr>
          </a:p>
          <a:p>
            <a:r>
              <a:rPr lang="ru-RU" altLang="ru-RU">
                <a:solidFill>
                  <a:srgbClr val="433728"/>
                </a:solidFill>
              </a:rPr>
              <a:t>- в онлайн-марафоне </a:t>
            </a:r>
            <a:r>
              <a:rPr lang="ru-RU" altLang="ru-RU" b="1">
                <a:solidFill>
                  <a:srgbClr val="009900"/>
                </a:solidFill>
              </a:rPr>
              <a:t>«Экосистема экопривычек»</a:t>
            </a:r>
            <a:r>
              <a:rPr lang="ru-RU" altLang="ru-RU">
                <a:solidFill>
                  <a:srgbClr val="433728"/>
                </a:solidFill>
              </a:rPr>
              <a:t> (организаторы Росмолодежь и Всероссийске движение «Экосистема»)</a:t>
            </a:r>
          </a:p>
          <a:p>
            <a:r>
              <a:rPr lang="ru-RU" altLang="ru-RU">
                <a:solidFill>
                  <a:srgbClr val="433728"/>
                </a:solidFill>
              </a:rPr>
              <a:t>- на ресурсах сети «Бетховен» состоялся </a:t>
            </a:r>
            <a:r>
              <a:rPr lang="ru-RU" altLang="ru-RU" b="1">
                <a:solidFill>
                  <a:srgbClr val="009900"/>
                </a:solidFill>
              </a:rPr>
              <a:t>онлайн-чат про собак из приютов</a:t>
            </a:r>
            <a:r>
              <a:rPr lang="ru-RU" altLang="ru-RU">
                <a:solidFill>
                  <a:srgbClr val="433728"/>
                </a:solidFill>
              </a:rPr>
              <a:t>, отвечала на вопросы Светлана Сафонова, директор фонда «Дарящие надежду»</a:t>
            </a:r>
          </a:p>
          <a:p>
            <a:r>
              <a:rPr lang="ru-RU" altLang="ru-RU">
                <a:solidFill>
                  <a:srgbClr val="433728"/>
                </a:solidFill>
              </a:rPr>
              <a:t>- в выставке-пристройстве </a:t>
            </a:r>
            <a:r>
              <a:rPr lang="ru-RU" altLang="ru-RU" b="1">
                <a:solidFill>
                  <a:srgbClr val="009900"/>
                </a:solidFill>
              </a:rPr>
              <a:t>Московские сезоны</a:t>
            </a:r>
          </a:p>
          <a:p>
            <a:r>
              <a:rPr lang="ru-RU" altLang="ru-RU">
                <a:solidFill>
                  <a:srgbClr val="433728"/>
                </a:solidFill>
              </a:rPr>
              <a:t>- во встрече в волонтерском окружном центре «Доброе место ЗАО» от «Мосволонтёра»</a:t>
            </a:r>
          </a:p>
          <a:p>
            <a:r>
              <a:rPr lang="ru-RU" altLang="ru-RU">
                <a:solidFill>
                  <a:srgbClr val="433728"/>
                </a:solidFill>
              </a:rPr>
              <a:t> в заседании круглого стола на тему </a:t>
            </a:r>
            <a:r>
              <a:rPr lang="ru-RU" altLang="ru-RU" b="1">
                <a:solidFill>
                  <a:srgbClr val="009900"/>
                </a:solidFill>
              </a:rPr>
              <a:t>«Первые итоги изменения законодательства в отношении бездомных животных»</a:t>
            </a:r>
          </a:p>
          <a:p>
            <a:r>
              <a:rPr lang="ru-RU" altLang="ru-RU">
                <a:solidFill>
                  <a:srgbClr val="433728"/>
                </a:solidFill>
              </a:rPr>
              <a:t>-  отправили обращение президенту В.В. Путину по итогам форума </a:t>
            </a:r>
            <a:r>
              <a:rPr lang="ru-RU" altLang="ru-RU" b="1">
                <a:solidFill>
                  <a:srgbClr val="009900"/>
                </a:solidFill>
              </a:rPr>
              <a:t>«Гуманное отношение к животным. Рестарт»</a:t>
            </a:r>
          </a:p>
          <a:p>
            <a:r>
              <a:rPr lang="ru-RU" altLang="ru-RU">
                <a:solidFill>
                  <a:srgbClr val="433728"/>
                </a:solidFill>
              </a:rPr>
              <a:t>- в  челлендже </a:t>
            </a:r>
            <a:r>
              <a:rPr lang="ru-RU" altLang="ru-RU" b="1">
                <a:solidFill>
                  <a:srgbClr val="009900"/>
                </a:solidFill>
              </a:rPr>
              <a:t>«Хвостатые хлопоты»</a:t>
            </a:r>
            <a:r>
              <a:rPr lang="ru-RU" altLang="ru-RU">
                <a:solidFill>
                  <a:srgbClr val="433728"/>
                </a:solidFill>
              </a:rPr>
              <a:t> от движения «Экосистема» </a:t>
            </a:r>
          </a:p>
          <a:p>
            <a:r>
              <a:rPr lang="ru-RU" altLang="ru-RU">
                <a:solidFill>
                  <a:srgbClr val="433728"/>
                </a:solidFill>
              </a:rPr>
              <a:t>- во </a:t>
            </a:r>
            <a:r>
              <a:rPr lang="ru-RU" altLang="ru-RU" b="1">
                <a:solidFill>
                  <a:srgbClr val="009900"/>
                </a:solidFill>
              </a:rPr>
              <a:t>встрече с сотрудниками компании МТС</a:t>
            </a:r>
            <a:r>
              <a:rPr lang="ru-RU" altLang="ru-RU">
                <a:solidFill>
                  <a:srgbClr val="433728"/>
                </a:solidFill>
              </a:rPr>
              <a:t>, где директор фонда Светлана Сафонова  рассказала о том, что помогать животным – это нормально </a:t>
            </a:r>
          </a:p>
          <a:p>
            <a:r>
              <a:rPr lang="ru-RU" altLang="ru-RU">
                <a:solidFill>
                  <a:srgbClr val="433728"/>
                </a:solidFill>
              </a:rPr>
              <a:t>- в </a:t>
            </a:r>
            <a:r>
              <a:rPr lang="ru-RU" altLang="ru-RU" b="1">
                <a:solidFill>
                  <a:srgbClr val="009900"/>
                </a:solidFill>
              </a:rPr>
              <a:t>Российском экологическом форуме</a:t>
            </a:r>
          </a:p>
          <a:p>
            <a:r>
              <a:rPr lang="ru-RU" altLang="ru-RU">
                <a:solidFill>
                  <a:srgbClr val="433728"/>
                </a:solidFill>
              </a:rPr>
              <a:t>- в организации всероссийской акции </a:t>
            </a:r>
            <a:r>
              <a:rPr lang="ru-RU" altLang="ru-RU" b="1">
                <a:solidFill>
                  <a:srgbClr val="009900"/>
                </a:solidFill>
              </a:rPr>
              <a:t>«Друзья наши меньшие»</a:t>
            </a:r>
            <a:r>
              <a:rPr lang="ru-RU" altLang="ru-RU">
                <a:solidFill>
                  <a:srgbClr val="433728"/>
                </a:solidFill>
              </a:rPr>
              <a:t> совместно в движением ЭКОСИСТЕМА</a:t>
            </a:r>
          </a:p>
          <a:p>
            <a:r>
              <a:rPr lang="ru-RU" altLang="ru-RU">
                <a:solidFill>
                  <a:srgbClr val="433728"/>
                </a:solidFill>
              </a:rPr>
              <a:t>- в форуме-фестивале </a:t>
            </a:r>
            <a:r>
              <a:rPr lang="ru-RU" altLang="ru-RU" b="1">
                <a:solidFill>
                  <a:srgbClr val="009900"/>
                </a:solidFill>
              </a:rPr>
              <a:t>«Территория будущего. Москва 2030»</a:t>
            </a:r>
          </a:p>
          <a:p>
            <a:r>
              <a:rPr lang="ru-RU" altLang="ru-RU">
                <a:solidFill>
                  <a:srgbClr val="433728"/>
                </a:solidFill>
              </a:rPr>
              <a:t>- в круглом столе </a:t>
            </a:r>
            <a:r>
              <a:rPr lang="ru-RU" altLang="ru-RU" b="1">
                <a:solidFill>
                  <a:srgbClr val="009900"/>
                </a:solidFill>
              </a:rPr>
              <a:t>«Волонтерское движение и Уроки Доброты в школах»</a:t>
            </a:r>
            <a:r>
              <a:rPr lang="ru-RU" altLang="ru-RU">
                <a:solidFill>
                  <a:srgbClr val="433728"/>
                </a:solidFill>
              </a:rPr>
              <a:t> в г. Самаре</a:t>
            </a:r>
          </a:p>
          <a:p>
            <a:r>
              <a:rPr lang="ru-RU" altLang="ru-RU">
                <a:solidFill>
                  <a:srgbClr val="433728"/>
                </a:solidFill>
              </a:rPr>
              <a:t>- в </a:t>
            </a:r>
            <a:r>
              <a:rPr lang="ru-RU" altLang="ru-RU" b="1">
                <a:solidFill>
                  <a:srgbClr val="009900"/>
                </a:solidFill>
              </a:rPr>
              <a:t>III Конференции по правам животных</a:t>
            </a:r>
            <a:r>
              <a:rPr lang="ru-RU" altLang="ru-RU">
                <a:solidFill>
                  <a:srgbClr val="433728"/>
                </a:solidFill>
              </a:rPr>
              <a:t> (Санкт-Петербург)</a:t>
            </a:r>
          </a:p>
          <a:p>
            <a:r>
              <a:rPr lang="ru-RU" altLang="ru-RU">
                <a:solidFill>
                  <a:srgbClr val="433728"/>
                </a:solidFill>
              </a:rPr>
              <a:t>- в благотворительном фестивале </a:t>
            </a:r>
            <a:r>
              <a:rPr lang="ru-RU" altLang="ru-RU" b="1">
                <a:solidFill>
                  <a:srgbClr val="009900"/>
                </a:solidFill>
              </a:rPr>
              <a:t>«Город неравнодушных»</a:t>
            </a:r>
            <a:r>
              <a:rPr lang="ru-RU" altLang="ru-RU">
                <a:solidFill>
                  <a:srgbClr val="433728"/>
                </a:solidFill>
              </a:rPr>
              <a:t> на Хлебзаводе</a:t>
            </a:r>
          </a:p>
          <a:p>
            <a:endParaRPr lang="ru-RU" altLang="ru-RU">
              <a:solidFill>
                <a:srgbClr val="433728"/>
              </a:solidFill>
            </a:endParaRPr>
          </a:p>
          <a:p>
            <a:endParaRPr lang="ru-RU" altLang="ru-RU">
              <a:solidFill>
                <a:srgbClr val="433728"/>
              </a:solidFill>
            </a:endParaRPr>
          </a:p>
          <a:p>
            <a:endParaRPr lang="ru-RU" altLang="ru-RU"/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962400" y="230188"/>
            <a:ext cx="40878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200" b="1">
                <a:solidFill>
                  <a:srgbClr val="009900"/>
                </a:solidFill>
              </a:rPr>
              <a:t>Наши мероприятия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81000" y="784225"/>
            <a:ext cx="10439400" cy="506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>
              <a:solidFill>
                <a:srgbClr val="433728"/>
              </a:solidFill>
            </a:endParaRPr>
          </a:p>
          <a:p>
            <a:r>
              <a:rPr lang="ru-RU" altLang="ru-RU" sz="2000" b="1">
                <a:solidFill>
                  <a:srgbClr val="009900"/>
                </a:solidFill>
              </a:rPr>
              <a:t>Организовали и провели:</a:t>
            </a:r>
          </a:p>
          <a:p>
            <a:endParaRPr lang="ru-RU" altLang="ru-RU">
              <a:solidFill>
                <a:srgbClr val="433728"/>
              </a:solidFill>
            </a:endParaRPr>
          </a:p>
          <a:p>
            <a:r>
              <a:rPr lang="ru-RU" altLang="ru-RU">
                <a:solidFill>
                  <a:srgbClr val="433728"/>
                </a:solidFill>
              </a:rPr>
              <a:t>- </a:t>
            </a:r>
            <a:r>
              <a:rPr lang="ru-RU" altLang="ru-RU" b="1">
                <a:solidFill>
                  <a:srgbClr val="009900"/>
                </a:solidFill>
              </a:rPr>
              <a:t>Первый Всероссийский форум «Гуманное отношение к животным. Рестарт»,</a:t>
            </a:r>
            <a:r>
              <a:rPr lang="ru-RU" altLang="ru-RU">
                <a:solidFill>
                  <a:srgbClr val="433728"/>
                </a:solidFill>
              </a:rPr>
              <a:t> на выставке-пристройстве при форуме были 20 собак</a:t>
            </a:r>
          </a:p>
          <a:p>
            <a:r>
              <a:rPr lang="ru-RU" altLang="ru-RU">
                <a:solidFill>
                  <a:srgbClr val="433728"/>
                </a:solidFill>
              </a:rPr>
              <a:t>- </a:t>
            </a:r>
            <a:r>
              <a:rPr lang="ru-RU" altLang="ru-RU" b="1">
                <a:solidFill>
                  <a:srgbClr val="009900"/>
                </a:solidFill>
              </a:rPr>
              <a:t>Благотворительный музыкальный фестиваль «Дай лапу, Друг!»</a:t>
            </a:r>
          </a:p>
          <a:p>
            <a:r>
              <a:rPr lang="ru-RU" altLang="ru-RU">
                <a:solidFill>
                  <a:srgbClr val="433728"/>
                </a:solidFill>
              </a:rPr>
              <a:t>- </a:t>
            </a:r>
            <a:r>
              <a:rPr lang="ru-RU" altLang="ru-RU" b="1">
                <a:solidFill>
                  <a:srgbClr val="009900"/>
                </a:solidFill>
              </a:rPr>
              <a:t>Выставку-пристройство кошек и собак #ДОМОЙ!</a:t>
            </a:r>
            <a:r>
              <a:rPr lang="ru-RU" altLang="ru-RU">
                <a:solidFill>
                  <a:srgbClr val="433728"/>
                </a:solidFill>
              </a:rPr>
              <a:t> (г. Солнечногорск)</a:t>
            </a:r>
          </a:p>
          <a:p>
            <a:pPr>
              <a:buFontTx/>
              <a:buChar char="-"/>
            </a:pPr>
            <a:r>
              <a:rPr lang="ru-RU" altLang="ru-RU">
                <a:solidFill>
                  <a:srgbClr val="433728"/>
                </a:solidFill>
              </a:rPr>
              <a:t> </a:t>
            </a:r>
            <a:r>
              <a:rPr lang="ru-RU" altLang="ru-RU" b="1">
                <a:solidFill>
                  <a:srgbClr val="009900"/>
                </a:solidFill>
              </a:rPr>
              <a:t>Круглый стол на тему</a:t>
            </a:r>
            <a:r>
              <a:rPr lang="ru-RU" altLang="ru-RU">
                <a:solidFill>
                  <a:srgbClr val="433728"/>
                </a:solidFill>
              </a:rPr>
              <a:t> </a:t>
            </a:r>
          </a:p>
          <a:p>
            <a:r>
              <a:rPr lang="ru-RU" altLang="ru-RU" b="1">
                <a:solidFill>
                  <a:srgbClr val="009900"/>
                </a:solidFill>
              </a:rPr>
              <a:t>«Немотивированной агрессии собак </a:t>
            </a:r>
          </a:p>
          <a:p>
            <a:r>
              <a:rPr lang="ru-RU" altLang="ru-RU" b="1">
                <a:solidFill>
                  <a:srgbClr val="009900"/>
                </a:solidFill>
              </a:rPr>
              <a:t>не существует»</a:t>
            </a:r>
          </a:p>
          <a:p>
            <a:r>
              <a:rPr lang="ru-RU" altLang="ru-RU">
                <a:solidFill>
                  <a:srgbClr val="433728"/>
                </a:solidFill>
              </a:rPr>
              <a:t>(организаторы БФ «Дарящие надежду», </a:t>
            </a:r>
          </a:p>
          <a:p>
            <a:r>
              <a:rPr lang="ru-RU" altLang="ru-RU">
                <a:solidFill>
                  <a:srgbClr val="433728"/>
                </a:solidFill>
              </a:rPr>
              <a:t>БФ «Домашний» и МВА им. К.И. Скрябина) </a:t>
            </a:r>
          </a:p>
          <a:p>
            <a:r>
              <a:rPr lang="ru-RU" altLang="ru-RU">
                <a:solidFill>
                  <a:srgbClr val="433728"/>
                </a:solidFill>
              </a:rPr>
              <a:t>в зале Учёного совета ветеринарной академии.</a:t>
            </a:r>
          </a:p>
          <a:p>
            <a:pPr>
              <a:buFontTx/>
              <a:buChar char="-"/>
            </a:pPr>
            <a:r>
              <a:rPr lang="ru-RU" altLang="ru-RU" b="1">
                <a:solidFill>
                  <a:srgbClr val="009900"/>
                </a:solidFill>
              </a:rPr>
              <a:t>Выставку-пристройство</a:t>
            </a:r>
          </a:p>
          <a:p>
            <a:pPr>
              <a:buFontTx/>
              <a:buChar char="-"/>
            </a:pPr>
            <a:r>
              <a:rPr lang="ru-RU" altLang="ru-RU" b="1">
                <a:solidFill>
                  <a:srgbClr val="009900"/>
                </a:solidFill>
              </a:rPr>
              <a:t>#ЁлкаДарящихНадежду_2024</a:t>
            </a:r>
          </a:p>
          <a:p>
            <a:endParaRPr lang="ru-RU" altLang="ru-RU">
              <a:solidFill>
                <a:srgbClr val="433728"/>
              </a:solidFill>
            </a:endParaRPr>
          </a:p>
          <a:p>
            <a:endParaRPr lang="ru-RU" altLang="ru-RU">
              <a:solidFill>
                <a:srgbClr val="433728"/>
              </a:solidFill>
            </a:endParaRPr>
          </a:p>
          <a:p>
            <a:endParaRPr lang="ru-RU" altLang="ru-RU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962400" y="230188"/>
            <a:ext cx="40878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3200" b="1">
                <a:solidFill>
                  <a:srgbClr val="009900"/>
                </a:solidFill>
              </a:rPr>
              <a:t>Наши мероприятия</a:t>
            </a:r>
          </a:p>
        </p:txBody>
      </p:sp>
      <p:pic>
        <p:nvPicPr>
          <p:cNvPr id="10244" name="Picture 4" descr="Без имен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917825"/>
            <a:ext cx="51816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>
            <p:ph type="body" idx="4294967295"/>
          </p:nvPr>
        </p:nvSpPr>
        <p:spPr bwMode="auto">
          <a:xfrm>
            <a:off x="609600" y="1546225"/>
            <a:ext cx="10004425" cy="2363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Мы стали лауреатами премии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«ЭкоПозитив» - 2024</a:t>
            </a:r>
          </a:p>
          <a:p>
            <a:endParaRPr lang="ru-RU" altLang="ru-RU" sz="1800" b="1" smtClean="0">
              <a:solidFill>
                <a:srgbClr val="009900"/>
              </a:solidFill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Дважды заняли третье место в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Национальной экологической премии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 проводимой медиагруппой «Комсомольская правда». Наш фонд принял участие в номинации «Мы в ответе» фотопроектом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«РАКУРС НАДЕЖДЫ»</a:t>
            </a:r>
          </a:p>
          <a:p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Получили Благодарственное письмо  За содействие в организации и проведении мероприятий в рамках проекта </a:t>
            </a:r>
            <a:r>
              <a:rPr lang="ru-RU" altLang="ru-RU" sz="1800" b="1" smtClean="0">
                <a:solidFill>
                  <a:srgbClr val="009900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"Время добра"</a:t>
            </a:r>
            <a:r>
              <a:rPr lang="ru-RU" altLang="ru-RU" sz="1800" smtClean="0"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от Комитета общественных связей и  молодежной политики Правительства Москвы.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279525" y="250825"/>
            <a:ext cx="7178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3200" b="1">
                <a:solidFill>
                  <a:srgbClr val="009900"/>
                </a:solidFill>
              </a:rPr>
              <a:t>Наши достижения</a:t>
            </a:r>
          </a:p>
        </p:txBody>
      </p:sp>
      <p:pic>
        <p:nvPicPr>
          <p:cNvPr id="11268" name="Picture 4" descr="Время Добр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213225"/>
            <a:ext cx="21971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Диплом ЭкоПозитив-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213225"/>
            <a:ext cx="31527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Премия КП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37025"/>
            <a:ext cx="2387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7" descr="премия кп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4137025"/>
            <a:ext cx="2374900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bject 8"/>
          <p:cNvSpPr txBox="1">
            <a:spLocks noChangeArrowheads="1"/>
          </p:cNvSpPr>
          <p:nvPr/>
        </p:nvSpPr>
        <p:spPr bwMode="auto">
          <a:xfrm>
            <a:off x="587375" y="1393825"/>
            <a:ext cx="9623425" cy="305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ru-RU" altLang="ru-RU" sz="2000">
                <a:solidFill>
                  <a:srgbClr val="000000"/>
                </a:solidFill>
                <a:latin typeface="Trebuchet MS" panose="020B0603020202020204" pitchFamily="34" charset="0"/>
              </a:rPr>
              <a:t>Подробнее о деятельности фонда и его программах на сайте http://www.ghope.ru. </a:t>
            </a:r>
          </a:p>
          <a:p>
            <a:pPr eaLnBrk="1" hangingPunct="1">
              <a:spcBef>
                <a:spcPts val="100"/>
              </a:spcBef>
            </a:pPr>
            <a:r>
              <a:rPr lang="ru-RU" altLang="ru-RU" sz="2000">
                <a:solidFill>
                  <a:srgbClr val="000000"/>
                </a:solidFill>
                <a:latin typeface="Trebuchet MS" panose="020B0603020202020204" pitchFamily="34" charset="0"/>
              </a:rPr>
              <a:t>Соцсети: ВК- https://vk.com/public212847706; </a:t>
            </a:r>
          </a:p>
          <a:p>
            <a:pPr eaLnBrk="1" hangingPunct="1">
              <a:spcBef>
                <a:spcPts val="100"/>
              </a:spcBef>
            </a:pPr>
            <a:r>
              <a:rPr lang="ru-RU" altLang="ru-RU" sz="2000">
                <a:solidFill>
                  <a:srgbClr val="000000"/>
                </a:solidFill>
                <a:latin typeface="Trebuchet MS" panose="020B0603020202020204" pitchFamily="34" charset="0"/>
              </a:rPr>
              <a:t>Телеграм- https://t.me/fondGH; </a:t>
            </a:r>
          </a:p>
          <a:p>
            <a:pPr eaLnBrk="1" hangingPunct="1">
              <a:spcBef>
                <a:spcPts val="100"/>
              </a:spcBef>
            </a:pPr>
            <a:r>
              <a:rPr lang="ru-RU" altLang="ru-RU" sz="2000">
                <a:solidFill>
                  <a:srgbClr val="000000"/>
                </a:solidFill>
                <a:latin typeface="Trebuchet MS" panose="020B0603020202020204" pitchFamily="34" charset="0"/>
              </a:rPr>
              <a:t>Одноклассники- https://ok.ru/giving.hope;</a:t>
            </a:r>
          </a:p>
          <a:p>
            <a:pPr eaLnBrk="1" hangingPunct="1">
              <a:spcBef>
                <a:spcPts val="100"/>
              </a:spcBef>
            </a:pPr>
            <a:r>
              <a:rPr lang="ru-RU" altLang="ru-RU" sz="2000">
                <a:solidFill>
                  <a:srgbClr val="000000"/>
                </a:solidFill>
                <a:latin typeface="Trebuchet MS" panose="020B0603020202020204" pitchFamily="34" charset="0"/>
              </a:rPr>
              <a:t>ЯндексДзен- </a:t>
            </a:r>
            <a:r>
              <a:rPr lang="ru-RU" altLang="ru-RU" sz="2000">
                <a:solidFill>
                  <a:srgbClr val="000000"/>
                </a:solidFill>
                <a:latin typeface="Trebuchet MS" panose="020B0603020202020204" pitchFamily="34" charset="0"/>
                <a:hlinkClick r:id="rId2"/>
              </a:rPr>
              <a:t>https://dzen.ru/g_hope</a:t>
            </a:r>
            <a:endParaRPr lang="ru-RU" altLang="ru-RU" sz="200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eaLnBrk="1" hangingPunct="1">
              <a:spcBef>
                <a:spcPts val="100"/>
              </a:spcBef>
            </a:pPr>
            <a:endParaRPr lang="ru-RU" altLang="ru-RU" sz="200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eaLnBrk="1" hangingPunct="1">
              <a:spcBef>
                <a:spcPts val="100"/>
              </a:spcBef>
            </a:pPr>
            <a:endParaRPr lang="ru-RU" altLang="ru-RU" sz="200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eaLnBrk="1" hangingPunct="1">
              <a:spcBef>
                <a:spcPts val="100"/>
              </a:spcBef>
            </a:pPr>
            <a:endParaRPr lang="ru-RU" altLang="ru-RU" sz="200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eaLnBrk="1" hangingPunct="1">
              <a:spcBef>
                <a:spcPts val="100"/>
              </a:spcBef>
            </a:pPr>
            <a:endParaRPr lang="ru-RU" altLang="ru-RU" sz="130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pic>
        <p:nvPicPr>
          <p:cNvPr id="12291" name="Picture 9" descr="лог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432425"/>
            <a:ext cx="4638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10"/>
          <p:cNvSpPr txBox="1">
            <a:spLocks noChangeArrowheads="1"/>
          </p:cNvSpPr>
          <p:nvPr/>
        </p:nvSpPr>
        <p:spPr bwMode="auto">
          <a:xfrm>
            <a:off x="2270125" y="442913"/>
            <a:ext cx="68738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3200" b="1">
                <a:solidFill>
                  <a:srgbClr val="009900"/>
                </a:solidFill>
              </a:rPr>
              <a:t>Спасибо за вашу поддержку</a:t>
            </a:r>
            <a:r>
              <a:rPr lang="ru-RU" altLang="ru-RU" sz="2400" b="1">
                <a:solidFill>
                  <a:srgbClr val="009900"/>
                </a:solidFill>
              </a:rPr>
              <a:t>!</a:t>
            </a:r>
          </a:p>
        </p:txBody>
      </p:sp>
      <p:pic>
        <p:nvPicPr>
          <p:cNvPr id="12293" name="Picture 11" descr="код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984625"/>
            <a:ext cx="3581400" cy="355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</TotalTime>
  <Words>766</Words>
  <Application>Microsoft Office PowerPoint</Application>
  <PresentationFormat>Произвольный</PresentationFormat>
  <Paragraphs>125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:creator>User</dc:creator>
  <cp:lastModifiedBy>User</cp:lastModifiedBy>
  <cp:revision>28</cp:revision>
  <dcterms:created xsi:type="dcterms:W3CDTF">2025-04-30T08:19:48Z</dcterms:created>
  <dcterms:modified xsi:type="dcterms:W3CDTF">2025-05-14T11:12:18Z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2025-03-19T00:00:00Z</vt:filetime>
  </property>
  <property fmtid="{D5CDD505-2E9C-101B-9397-08002B2CF9AE}" pid="3" name="Creator">
    <vt:lpwstr>pdf-lib (https://github.com/Hopding/pdf-lib)</vt:lpwstr>
  </property>
  <property fmtid="{D5CDD505-2E9C-101B-9397-08002B2CF9AE}" pid="4" name="LastSaved">
    <vt:filetime>2025-04-30T00:00:00Z</vt:filetime>
  </property>
  <property fmtid="{D5CDD505-2E9C-101B-9397-08002B2CF9AE}" pid="5" name="Producer">
    <vt:lpwstr>GPL Ghostscript 9.56.1</vt:lpwstr>
  </property>
</Properties>
</file>